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.xml" ContentType="application/vnd.openxmlformats-officedocument.presentationml.notesSlide+xml"/>
  <Override PartName="/ppt/tags/tag6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147473346" r:id="rId5"/>
    <p:sldId id="2142533128" r:id="rId6"/>
    <p:sldId id="2147473235" r:id="rId7"/>
    <p:sldId id="2147473236" r:id="rId8"/>
    <p:sldId id="2147473237" r:id="rId9"/>
    <p:sldId id="2147473238" r:id="rId10"/>
    <p:sldId id="2147473239" r:id="rId11"/>
    <p:sldId id="2147473240" r:id="rId12"/>
    <p:sldId id="2147473241" r:id="rId13"/>
    <p:sldId id="1014" r:id="rId14"/>
    <p:sldId id="2147473242" r:id="rId15"/>
    <p:sldId id="2147473243" r:id="rId16"/>
    <p:sldId id="2147473244" r:id="rId17"/>
    <p:sldId id="2147473245" r:id="rId18"/>
    <p:sldId id="2147473246" r:id="rId19"/>
    <p:sldId id="2147473342" r:id="rId20"/>
    <p:sldId id="2142532985" r:id="rId21"/>
    <p:sldId id="2147473345" r:id="rId22"/>
  </p:sldIdLst>
  <p:sldSz cx="12192000" cy="6858000"/>
  <p:notesSz cx="6858000" cy="9144000"/>
  <p:custDataLst>
    <p:tags r:id="rId25"/>
  </p:custDataLst>
  <p:defaultTextStyle>
    <a:defPPr>
      <a:defRPr lang="de-D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BAD7ED1-D2BA-4767-B8EB-B6E926615583}">
          <p14:sldIdLst>
            <p14:sldId id="2147473346"/>
            <p14:sldId id="2142533128"/>
            <p14:sldId id="2147473235"/>
            <p14:sldId id="2147473236"/>
            <p14:sldId id="2147473237"/>
            <p14:sldId id="2147473238"/>
            <p14:sldId id="2147473239"/>
            <p14:sldId id="2147473240"/>
            <p14:sldId id="2147473241"/>
            <p14:sldId id="1014"/>
            <p14:sldId id="2147473242"/>
            <p14:sldId id="2147473243"/>
            <p14:sldId id="2147473244"/>
            <p14:sldId id="2147473245"/>
            <p14:sldId id="2147473246"/>
            <p14:sldId id="2147473342"/>
            <p14:sldId id="2142532985"/>
            <p14:sldId id="214747334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A1F90D-6033-3E14-816A-F72F8B4F7D65}" name="Lebed, Katharina" initials="KL" userId="S::LEBEKAT@HILTI.com::aadbe63f-9da7-428e-a10c-46e7785c9379" providerId="AD"/>
  <p188:author id="{2F5C924C-2070-4116-4FBB-6FA6417DC02B}" name="Moser, Sophie" initials="MS" userId="S::mosesop@hilti.com::4b94979a-2fca-4258-bce7-9271df21d8f4" providerId="AD"/>
  <p188:author id="{2A78FD4F-AA15-F118-CEF8-E1C1DA4A3472}" name="Moser, Sophie" initials="SM" userId="S::MOSESOP@hilti.com::4b94979a-2fca-4258-bce7-9271df21d8f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3B7617-925F-4DB3-9DE4-D6165DE7E2B0}" v="1" dt="2026-03-25T07:34:49.861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40" autoAdjust="0"/>
  </p:normalViewPr>
  <p:slideViewPr>
    <p:cSldViewPr showGuides="1">
      <p:cViewPr varScale="1">
        <p:scale>
          <a:sx n="74" d="100"/>
          <a:sy n="74" d="100"/>
        </p:scale>
        <p:origin x="965" y="101"/>
      </p:cViewPr>
      <p:guideLst/>
    </p:cSldViewPr>
  </p:slideViewPr>
  <p:outlineViewPr>
    <p:cViewPr>
      <p:scale>
        <a:sx n="33" d="100"/>
        <a:sy n="33" d="100"/>
      </p:scale>
      <p:origin x="0" y="-128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4008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el, Ales" userId="90458746-abd6-47aa-b501-72f753e6fc06" providerId="ADAL" clId="{01A6EC3C-817E-4C00-87CE-7F5FC7ACB5AD}"/>
    <pc:docChg chg="delSld modSld modSection">
      <pc:chgData name="Havel, Ales" userId="90458746-abd6-47aa-b501-72f753e6fc06" providerId="ADAL" clId="{01A6EC3C-817E-4C00-87CE-7F5FC7ACB5AD}" dt="2026-03-25T07:38:20.596" v="39" actId="20577"/>
      <pc:docMkLst>
        <pc:docMk/>
      </pc:docMkLst>
      <pc:sldChg chg="del">
        <pc:chgData name="Havel, Ales" userId="90458746-abd6-47aa-b501-72f753e6fc06" providerId="ADAL" clId="{01A6EC3C-817E-4C00-87CE-7F5FC7ACB5AD}" dt="2026-03-25T07:33:07.549" v="18" actId="47"/>
        <pc:sldMkLst>
          <pc:docMk/>
          <pc:sldMk cId="3654473543" sldId="2142532977"/>
        </pc:sldMkLst>
      </pc:sldChg>
      <pc:sldChg chg="modSp mod">
        <pc:chgData name="Havel, Ales" userId="90458746-abd6-47aa-b501-72f753e6fc06" providerId="ADAL" clId="{01A6EC3C-817E-4C00-87CE-7F5FC7ACB5AD}" dt="2026-03-25T07:38:20.596" v="39" actId="20577"/>
        <pc:sldMkLst>
          <pc:docMk/>
          <pc:sldMk cId="2722821948" sldId="2142532985"/>
        </pc:sldMkLst>
        <pc:spChg chg="mod">
          <ac:chgData name="Havel, Ales" userId="90458746-abd6-47aa-b501-72f753e6fc06" providerId="ADAL" clId="{01A6EC3C-817E-4C00-87CE-7F5FC7ACB5AD}" dt="2026-03-25T07:38:20.596" v="39" actId="20577"/>
          <ac:spMkLst>
            <pc:docMk/>
            <pc:sldMk cId="2722821948" sldId="2142532985"/>
            <ac:spMk id="5" creationId="{545467A0-E8B6-8F50-21C9-9D8A55917642}"/>
          </ac:spMkLst>
        </pc:spChg>
      </pc:sldChg>
      <pc:sldChg chg="del">
        <pc:chgData name="Havel, Ales" userId="90458746-abd6-47aa-b501-72f753e6fc06" providerId="ADAL" clId="{01A6EC3C-817E-4C00-87CE-7F5FC7ACB5AD}" dt="2026-03-25T07:32:55.048" v="17" actId="47"/>
        <pc:sldMkLst>
          <pc:docMk/>
          <pc:sldMk cId="4020934442" sldId="2147473234"/>
        </pc:sldMkLst>
      </pc:sldChg>
      <pc:sldChg chg="del">
        <pc:chgData name="Havel, Ales" userId="90458746-abd6-47aa-b501-72f753e6fc06" providerId="ADAL" clId="{01A6EC3C-817E-4C00-87CE-7F5FC7ACB5AD}" dt="2026-03-25T07:37:33.144" v="19" actId="47"/>
        <pc:sldMkLst>
          <pc:docMk/>
          <pc:sldMk cId="1573525827" sldId="2147473343"/>
        </pc:sldMkLst>
      </pc:sldChg>
      <pc:sldChg chg="modSp mod">
        <pc:chgData name="Havel, Ales" userId="90458746-abd6-47aa-b501-72f753e6fc06" providerId="ADAL" clId="{01A6EC3C-817E-4C00-87CE-7F5FC7ACB5AD}" dt="2026-03-25T07:32:22.609" v="16" actId="20577"/>
        <pc:sldMkLst>
          <pc:docMk/>
          <pc:sldMk cId="3834860119" sldId="2147473346"/>
        </pc:sldMkLst>
        <pc:spChg chg="mod">
          <ac:chgData name="Havel, Ales" userId="90458746-abd6-47aa-b501-72f753e6fc06" providerId="ADAL" clId="{01A6EC3C-817E-4C00-87CE-7F5FC7ACB5AD}" dt="2026-03-25T07:32:22.609" v="16" actId="20577"/>
          <ac:spMkLst>
            <pc:docMk/>
            <pc:sldMk cId="3834860119" sldId="214747334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4B4F932-6CAA-4259-8195-1DC9FB511F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79425" y="8749865"/>
            <a:ext cx="5541575" cy="1876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z="1000" dirty="0"/>
              <a:t>Hilti PowerPoint Template | April 2025</a:t>
            </a:r>
            <a:endParaRPr lang="en-US" sz="1000" noProof="0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4FBF31F-E36A-4AB1-8EFD-346B70E5B0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379712" y="8750624"/>
            <a:ext cx="361288" cy="1868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4178FD-43BF-4968-A299-3450DC0CDF97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F94C181-13F3-4F4A-8502-D321961B5950}"/>
              </a:ext>
            </a:extLst>
          </p:cNvPr>
          <p:cNvSpPr>
            <a:spLocks noChangeAspect="1"/>
          </p:cNvSpPr>
          <p:nvPr/>
        </p:nvSpPr>
        <p:spPr bwMode="auto">
          <a:xfrm>
            <a:off x="6184037" y="8742557"/>
            <a:ext cx="127259" cy="216000"/>
          </a:xfrm>
          <a:custGeom>
            <a:avLst/>
            <a:gdLst>
              <a:gd name="T0" fmla="*/ 1544 w 1570"/>
              <a:gd name="T1" fmla="*/ 0 h 2675"/>
              <a:gd name="T2" fmla="*/ 1544 w 1570"/>
              <a:gd name="T3" fmla="*/ 0 h 2675"/>
              <a:gd name="T4" fmla="*/ 0 w 1570"/>
              <a:gd name="T5" fmla="*/ 2675 h 2675"/>
              <a:gd name="T6" fmla="*/ 26 w 1570"/>
              <a:gd name="T7" fmla="*/ 2675 h 2675"/>
              <a:gd name="T8" fmla="*/ 1570 w 1570"/>
              <a:gd name="T9" fmla="*/ 0 h 2675"/>
              <a:gd name="T10" fmla="*/ 1544 w 1570"/>
              <a:gd name="T11" fmla="*/ 0 h 2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0" h="2675">
                <a:moveTo>
                  <a:pt x="1544" y="0"/>
                </a:moveTo>
                <a:lnTo>
                  <a:pt x="1544" y="0"/>
                </a:lnTo>
                <a:lnTo>
                  <a:pt x="0" y="2675"/>
                </a:lnTo>
                <a:lnTo>
                  <a:pt x="26" y="2675"/>
                </a:lnTo>
                <a:lnTo>
                  <a:pt x="1570" y="0"/>
                </a:lnTo>
                <a:lnTo>
                  <a:pt x="1544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hteck 7">
            <a:extLst>
              <a:ext uri="{FF2B5EF4-FFF2-40B4-BE49-F238E27FC236}">
                <a16:creationId xmlns:a16="http://schemas.microsoft.com/office/drawing/2014/main" id="{0F5FE7C7-A04F-4666-900A-B27056F1E8A9}"/>
              </a:ext>
            </a:extLst>
          </p:cNvPr>
          <p:cNvSpPr/>
          <p:nvPr/>
        </p:nvSpPr>
        <p:spPr>
          <a:xfrm>
            <a:off x="6243630" y="8710313"/>
            <a:ext cx="152079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hteck 10">
            <a:extLst>
              <a:ext uri="{FF2B5EF4-FFF2-40B4-BE49-F238E27FC236}">
                <a16:creationId xmlns:a16="http://schemas.microsoft.com/office/drawing/2014/main" id="{F932D2EF-1A64-4524-BCD8-2161E923D7F4}"/>
              </a:ext>
            </a:extLst>
          </p:cNvPr>
          <p:cNvSpPr/>
          <p:nvPr/>
        </p:nvSpPr>
        <p:spPr>
          <a:xfrm>
            <a:off x="6127244" y="8958316"/>
            <a:ext cx="152079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30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402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7000" y="324000"/>
            <a:ext cx="4704000" cy="2646000"/>
          </a:xfrm>
          <a:prstGeom prst="rect">
            <a:avLst/>
          </a:prstGeom>
          <a:noFill/>
          <a:ln w="6350">
            <a:solidFill>
              <a:schemeClr val="accent4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F3D890A-191F-4D46-8A21-FDDA3B448C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700808" y="8749865"/>
            <a:ext cx="4320192" cy="1876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z="1000" dirty="0"/>
              <a:t>Hilti PowerPoint Template | April 2025</a:t>
            </a:r>
            <a:endParaRPr lang="en-US" sz="1000" noProof="0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25BD0C4-E29D-49CB-93CE-FB6A04A037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79712" y="8750624"/>
            <a:ext cx="361288" cy="1868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DB6189D-CAEC-497D-B268-1578A435FFD9}"/>
              </a:ext>
            </a:extLst>
          </p:cNvPr>
          <p:cNvSpPr>
            <a:spLocks noChangeAspect="1"/>
          </p:cNvSpPr>
          <p:nvPr/>
        </p:nvSpPr>
        <p:spPr bwMode="auto">
          <a:xfrm>
            <a:off x="6184037" y="8742557"/>
            <a:ext cx="127259" cy="216000"/>
          </a:xfrm>
          <a:custGeom>
            <a:avLst/>
            <a:gdLst>
              <a:gd name="T0" fmla="*/ 1544 w 1570"/>
              <a:gd name="T1" fmla="*/ 0 h 2675"/>
              <a:gd name="T2" fmla="*/ 1544 w 1570"/>
              <a:gd name="T3" fmla="*/ 0 h 2675"/>
              <a:gd name="T4" fmla="*/ 0 w 1570"/>
              <a:gd name="T5" fmla="*/ 2675 h 2675"/>
              <a:gd name="T6" fmla="*/ 26 w 1570"/>
              <a:gd name="T7" fmla="*/ 2675 h 2675"/>
              <a:gd name="T8" fmla="*/ 1570 w 1570"/>
              <a:gd name="T9" fmla="*/ 0 h 2675"/>
              <a:gd name="T10" fmla="*/ 1544 w 1570"/>
              <a:gd name="T11" fmla="*/ 0 h 2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0" h="2675">
                <a:moveTo>
                  <a:pt x="1544" y="0"/>
                </a:moveTo>
                <a:lnTo>
                  <a:pt x="1544" y="0"/>
                </a:lnTo>
                <a:lnTo>
                  <a:pt x="0" y="2675"/>
                </a:lnTo>
                <a:lnTo>
                  <a:pt x="26" y="2675"/>
                </a:lnTo>
                <a:lnTo>
                  <a:pt x="1570" y="0"/>
                </a:lnTo>
                <a:lnTo>
                  <a:pt x="1544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hteck 7">
            <a:extLst>
              <a:ext uri="{FF2B5EF4-FFF2-40B4-BE49-F238E27FC236}">
                <a16:creationId xmlns:a16="http://schemas.microsoft.com/office/drawing/2014/main" id="{F0B59A60-1ACD-41FA-9D17-2689A5DD5C99}"/>
              </a:ext>
            </a:extLst>
          </p:cNvPr>
          <p:cNvSpPr/>
          <p:nvPr/>
        </p:nvSpPr>
        <p:spPr>
          <a:xfrm>
            <a:off x="6243630" y="8710313"/>
            <a:ext cx="152079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hteck 10">
            <a:extLst>
              <a:ext uri="{FF2B5EF4-FFF2-40B4-BE49-F238E27FC236}">
                <a16:creationId xmlns:a16="http://schemas.microsoft.com/office/drawing/2014/main" id="{5B1DC4F0-4E85-4A64-962F-E2385F7C2179}"/>
              </a:ext>
            </a:extLst>
          </p:cNvPr>
          <p:cNvSpPr/>
          <p:nvPr/>
        </p:nvSpPr>
        <p:spPr>
          <a:xfrm>
            <a:off x="6127244" y="8958316"/>
            <a:ext cx="152079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Notes Placeholder 13">
            <a:extLst>
              <a:ext uri="{FF2B5EF4-FFF2-40B4-BE49-F238E27FC236}">
                <a16:creationId xmlns:a16="http://schemas.microsoft.com/office/drawing/2014/main" id="{A661A81D-95C1-452D-94DA-9C4066FBE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9426" y="3276000"/>
            <a:ext cx="5976938" cy="5112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FF521524-C1D3-0544-2A3D-EA36E82EF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00" y="8748000"/>
            <a:ext cx="870754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2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1219170" rtl="0" eaLnBrk="1" latinLnBrk="0" hangingPunct="1">
      <a:lnSpc>
        <a:spcPct val="110000"/>
      </a:lnSpc>
      <a:spcBef>
        <a:spcPts val="400"/>
      </a:spcBef>
      <a:buClr>
        <a:schemeClr val="accent5"/>
      </a:buClr>
      <a:buFontTx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1219170" rtl="0" eaLnBrk="1" latinLnBrk="0" hangingPunct="1">
      <a:lnSpc>
        <a:spcPct val="110000"/>
      </a:lnSpc>
      <a:spcBef>
        <a:spcPts val="400"/>
      </a:spcBef>
      <a:buFont typeface="Arial" panose="020B0604020202020204" pitchFamily="34" charset="0"/>
      <a:buNone/>
      <a:defRPr sz="1400" b="1" kern="1200">
        <a:solidFill>
          <a:schemeClr val="tx2"/>
        </a:solidFill>
        <a:latin typeface="+mn-lt"/>
        <a:ea typeface="+mn-ea"/>
        <a:cs typeface="+mn-cs"/>
      </a:defRPr>
    </a:lvl2pPr>
    <a:lvl3pPr marL="180000" indent="-179388" algn="l" defTabSz="1219170" rtl="0" eaLnBrk="1" latinLnBrk="0" hangingPunct="1">
      <a:lnSpc>
        <a:spcPct val="110000"/>
      </a:lnSpc>
      <a:spcBef>
        <a:spcPts val="400"/>
      </a:spcBef>
      <a:buClr>
        <a:schemeClr val="accent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975" algn="l" defTabSz="1219170" rtl="0" eaLnBrk="1" latinLnBrk="0" hangingPunct="1">
      <a:lnSpc>
        <a:spcPct val="110000"/>
      </a:lnSpc>
      <a:spcBef>
        <a:spcPts val="400"/>
      </a:spcBef>
      <a:buClr>
        <a:schemeClr val="accent4"/>
      </a:buClr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975" algn="l" defTabSz="1219170" rtl="0" eaLnBrk="1" latinLnBrk="0" hangingPunct="1">
      <a:lnSpc>
        <a:spcPct val="110000"/>
      </a:lnSpc>
      <a:spcBef>
        <a:spcPts val="400"/>
      </a:spcBef>
      <a:buClr>
        <a:schemeClr val="accent4"/>
      </a:buClr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60000" indent="-180975" algn="l" defTabSz="1219170" rtl="0" eaLnBrk="1" latinLnBrk="0" hangingPunct="1">
      <a:lnSpc>
        <a:spcPct val="110000"/>
      </a:lnSpc>
      <a:spcBef>
        <a:spcPts val="400"/>
      </a:spcBef>
      <a:buClr>
        <a:schemeClr val="accent4"/>
      </a:buClr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975" algn="l" defTabSz="1219170" rtl="0" eaLnBrk="1" latinLnBrk="0" hangingPunct="1">
      <a:lnSpc>
        <a:spcPct val="110000"/>
      </a:lnSpc>
      <a:spcBef>
        <a:spcPts val="400"/>
      </a:spcBef>
      <a:buClr>
        <a:schemeClr val="accent4"/>
      </a:buClr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975" algn="l" defTabSz="1219170" rtl="0" eaLnBrk="1" latinLnBrk="0" hangingPunct="1">
      <a:lnSpc>
        <a:spcPct val="110000"/>
      </a:lnSpc>
      <a:spcBef>
        <a:spcPts val="400"/>
      </a:spcBef>
      <a:buClr>
        <a:schemeClr val="accent4"/>
      </a:buClr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975" algn="l" defTabSz="1219170" rtl="0" eaLnBrk="1" latinLnBrk="0" hangingPunct="1">
      <a:lnSpc>
        <a:spcPct val="110000"/>
      </a:lnSpc>
      <a:spcBef>
        <a:spcPts val="400"/>
      </a:spcBef>
      <a:buClr>
        <a:schemeClr val="accent4"/>
      </a:buClr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2" pos="302" userDrawn="1">
          <p15:clr>
            <a:srgbClr val="F26B43"/>
          </p15:clr>
        </p15:guide>
        <p15:guide id="3" pos="406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323850"/>
            <a:ext cx="4705350" cy="2646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4359" y="5608742"/>
            <a:ext cx="6260836" cy="25849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Přesah Hilti do kotvení stroje </a:t>
            </a:r>
            <a:r>
              <a:rPr lang="cs-CZ" dirty="0" err="1"/>
              <a:t>dx</a:t>
            </a:r>
            <a:r>
              <a:rPr lang="cs-CZ" dirty="0"/>
              <a:t> apod podpora na stavbě jak vás podpoříme</a:t>
            </a:r>
          </a:p>
          <a:p>
            <a:r>
              <a:rPr lang="cs-CZ" dirty="0"/>
              <a:t>Kde co najdou Engineering služba, </a:t>
            </a:r>
            <a:r>
              <a:rPr lang="cs-CZ" dirty="0" err="1"/>
              <a:t>Bim</a:t>
            </a:r>
            <a:r>
              <a:rPr lang="cs-CZ" dirty="0"/>
              <a:t> knihovna, jak se zeptat kde nás najdou odkazy, kontakty CZ/SK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74593" y="10038360"/>
            <a:ext cx="90602" cy="193869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6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76250" y="323850"/>
            <a:ext cx="4705350" cy="264636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Z/A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178FD-43BF-4968-A299-3450DC0CDF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8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484C9887-7684-4FB6-9A9C-EB3371F45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408000" y="404999"/>
            <a:ext cx="2459498" cy="579600"/>
          </a:xfrm>
          <a:prstGeom prst="rect">
            <a:avLst/>
          </a:prstGeom>
        </p:spPr>
      </p:pic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E3E53A07-9571-A5A2-071D-5AEF6B22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151646" y="0"/>
            <a:ext cx="10040354" cy="6858000"/>
          </a:xfrm>
          <a:custGeom>
            <a:avLst/>
            <a:gdLst>
              <a:gd name="connsiteX0" fmla="*/ 3955772 w 10040354"/>
              <a:gd name="connsiteY0" fmla="*/ 0 h 6858000"/>
              <a:gd name="connsiteX1" fmla="*/ 10040354 w 10040354"/>
              <a:gd name="connsiteY1" fmla="*/ 0 h 6858000"/>
              <a:gd name="connsiteX2" fmla="*/ 10040354 w 10040354"/>
              <a:gd name="connsiteY2" fmla="*/ 6858000 h 6858000"/>
              <a:gd name="connsiteX3" fmla="*/ 0 w 10040354"/>
              <a:gd name="connsiteY3" fmla="*/ 6858000 h 6858000"/>
              <a:gd name="connsiteX4" fmla="*/ 1944100 w 10040354"/>
              <a:gd name="connsiteY4" fmla="*/ 34875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0354" h="6858000">
                <a:moveTo>
                  <a:pt x="3955772" y="0"/>
                </a:moveTo>
                <a:lnTo>
                  <a:pt x="10040354" y="0"/>
                </a:lnTo>
                <a:lnTo>
                  <a:pt x="10040354" y="6858000"/>
                </a:lnTo>
                <a:lnTo>
                  <a:pt x="0" y="6858000"/>
                </a:lnTo>
                <a:lnTo>
                  <a:pt x="1944100" y="3487573"/>
                </a:lnTo>
                <a:close/>
              </a:path>
            </a:pathLst>
          </a:custGeom>
          <a:solidFill>
            <a:schemeClr val="bg2"/>
          </a:solidFill>
        </p:spPr>
        <p:txBody>
          <a:bodyPr vert="horz" wrap="square" lIns="90000" tIns="792000" rIns="90000" b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lang="de-DE" sz="1200" b="0" dirty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407988" y="1628774"/>
            <a:ext cx="3887787" cy="122422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500" cap="none" baseline="0">
                <a:solidFill>
                  <a:schemeClr val="accent3"/>
                </a:solidFill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988" y="3141000"/>
            <a:ext cx="3312000" cy="936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noProof="0" dirty="0"/>
              <a:t>This is an optional subtitle</a:t>
            </a:r>
          </a:p>
          <a:p>
            <a:pPr lvl="0"/>
            <a:r>
              <a:rPr lang="en-US" noProof="0" dirty="0"/>
              <a:t>Author, Date, Place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4360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26B43"/>
          </p15:clr>
        </p15:guide>
        <p15:guide id="2" pos="2706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1797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7541C08-EA5F-42D5-87CD-20FE435F7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9F50E27E-F41F-C7E8-AD0D-E3FD51DFA54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 bwMode="gray">
          <a:xfrm>
            <a:off x="408013" y="837000"/>
            <a:ext cx="11376000" cy="288000"/>
          </a:xfrm>
        </p:spPr>
        <p:txBody>
          <a:bodyPr lIns="0" tIns="1440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 bwMode="gray">
          <a:xfrm>
            <a:off x="407989" y="1628775"/>
            <a:ext cx="5543550" cy="2088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To switch between the set up text levels, use the “Increase list level” and “Decrease list level” functions on the “Home” tab.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5" name="Footer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6240463" y="1628775"/>
            <a:ext cx="5543550" cy="2088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To switch between the set up text levels, use the “Increase list level” and “Decrease list level” functions on the “Home” tab.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F1D208A-21F6-C5DA-8EEC-0836625E2FB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7988" y="3933000"/>
            <a:ext cx="5543550" cy="2088000"/>
          </a:xfrm>
        </p:spPr>
        <p:txBody>
          <a:bodyPr/>
          <a:lstStyle/>
          <a:p>
            <a:pPr lvl="0"/>
            <a:r>
              <a:rPr lang="en-US" noProof="0" dirty="0"/>
              <a:t>To switch between the set up text levels, use the “Increase list level” and “Decrease list level” functions on the “Home” tab.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  <a:endParaRPr lang="de-DE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E8C4274-4E5B-28B3-1CF9-D456D903CF8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40463" y="3933000"/>
            <a:ext cx="5543550" cy="2088000"/>
          </a:xfrm>
        </p:spPr>
        <p:txBody>
          <a:bodyPr/>
          <a:lstStyle/>
          <a:p>
            <a:pPr lvl="0"/>
            <a:r>
              <a:rPr lang="en-US" noProof="0" dirty="0"/>
              <a:t>To switch between the set up text levels, use the “Increase list level” and “Decrease list level” functions on the “Home” tab.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865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23" userDrawn="1">
          <p15:clr>
            <a:srgbClr val="F26B43"/>
          </p15:clr>
        </p15:guide>
        <p15:guide id="2" pos="3931" userDrawn="1">
          <p15:clr>
            <a:srgbClr val="F26B43"/>
          </p15:clr>
        </p15:guide>
        <p15:guide id="3" pos="3749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709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2341" userDrawn="1">
          <p15:clr>
            <a:srgbClr val="F26B43"/>
          </p15:clr>
        </p15:guide>
        <p15:guide id="9" orient="horz" pos="3793" userDrawn="1">
          <p15:clr>
            <a:srgbClr val="F26B43"/>
          </p15:clr>
        </p15:guide>
        <p15:guide id="10" orient="horz" pos="2477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01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112575AC-C263-45EA-BF85-8D42A85CE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32BFE602-47FD-5D7E-E881-5E4E5B240A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08013" y="837000"/>
            <a:ext cx="11376000" cy="288000"/>
          </a:xfrm>
        </p:spPr>
        <p:txBody>
          <a:bodyPr lIns="0" tIns="1440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5" name="Footer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8" name="Content Placeholder"/>
          <p:cNvSpPr>
            <a:spLocks noGrp="1"/>
          </p:cNvSpPr>
          <p:nvPr>
            <p:ph idx="13" hasCustomPrompt="1"/>
          </p:nvPr>
        </p:nvSpPr>
        <p:spPr bwMode="gray">
          <a:xfrm>
            <a:off x="6238925" y="1628775"/>
            <a:ext cx="5545088" cy="439261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To switch between the set up text levels, use the “Increase list level” and “Decrease list level” functions on the “Home” tab.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9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07989" y="1628775"/>
            <a:ext cx="5543550" cy="4392613"/>
          </a:xfrm>
          <a:solidFill>
            <a:schemeClr val="bg2"/>
          </a:solidFill>
        </p:spPr>
        <p:txBody>
          <a:bodyPr lIns="90000" tIns="792000" rIns="90000" bIns="468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10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 userDrawn="1">
          <p15:clr>
            <a:srgbClr val="F26B43"/>
          </p15:clr>
        </p15:guide>
        <p15:guide id="2" pos="3749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709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793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02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70086125-979D-499E-81D8-08D8B5D92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D08CFD6F-5703-38C8-C3B7-806A42F849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08013" y="837000"/>
            <a:ext cx="11376000" cy="288000"/>
          </a:xfrm>
        </p:spPr>
        <p:txBody>
          <a:bodyPr lIns="0" tIns="1440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5" name="Footer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8" name="Content Placeholder"/>
          <p:cNvSpPr>
            <a:spLocks noGrp="1"/>
          </p:cNvSpPr>
          <p:nvPr>
            <p:ph idx="13" hasCustomPrompt="1"/>
          </p:nvPr>
        </p:nvSpPr>
        <p:spPr bwMode="gray">
          <a:xfrm>
            <a:off x="407988" y="1628776"/>
            <a:ext cx="5544079" cy="439251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To switch between the set up text levels, use the “Increase list level” and “Decrease list level” functions on the “Home” tab.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9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239933" y="1628775"/>
            <a:ext cx="5544080" cy="4393142"/>
          </a:xfrm>
          <a:solidFill>
            <a:schemeClr val="bg2"/>
          </a:solidFill>
        </p:spPr>
        <p:txBody>
          <a:bodyPr lIns="90000" tIns="792000" rIns="90000" bIns="468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497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 userDrawn="1">
          <p15:clr>
            <a:srgbClr val="F26B43"/>
          </p15:clr>
        </p15:guide>
        <p15:guide id="2" pos="3749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709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793" userDrawn="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03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731BB0C8-D9EA-4166-BBD0-94E7397A23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7989" y="333000"/>
            <a:ext cx="5543550" cy="792538"/>
          </a:xfrm>
        </p:spPr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2450CBF-CDFC-0C9C-AF7C-E0B3FE8734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08013" y="837000"/>
            <a:ext cx="5544000" cy="288000"/>
          </a:xfrm>
        </p:spPr>
        <p:txBody>
          <a:bodyPr lIns="0" tIns="1440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8" name="Content Placeholder"/>
          <p:cNvSpPr>
            <a:spLocks noGrp="1"/>
          </p:cNvSpPr>
          <p:nvPr>
            <p:ph idx="13" hasCustomPrompt="1"/>
          </p:nvPr>
        </p:nvSpPr>
        <p:spPr bwMode="gray">
          <a:xfrm>
            <a:off x="407988" y="1628776"/>
            <a:ext cx="5544079" cy="439251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To switch between the set up text levels, use the “Increase list level” and “Decrease list level” functions on the “Home” tab.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9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239932" y="0"/>
            <a:ext cx="5952067" cy="6858000"/>
          </a:xfrm>
          <a:solidFill>
            <a:schemeClr val="bg2"/>
          </a:solidFill>
        </p:spPr>
        <p:txBody>
          <a:bodyPr lIns="90000" tIns="792000" rIns="90000" bIns="468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E5FC07B4-E245-49BB-844A-9906670A7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1632001" y="6469556"/>
            <a:ext cx="4319537" cy="187694"/>
          </a:xfrm>
        </p:spPr>
        <p:txBody>
          <a:bodyPr/>
          <a:lstStyle/>
          <a:p>
            <a:r>
              <a:rPr lang="en-US"/>
              <a:t>Červený Kohout 2026 | 25.3.2026</a:t>
            </a:r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4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9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orient="horz" pos="3793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709" userDrawn="1">
          <p15:clr>
            <a:srgbClr val="F26B43"/>
          </p15:clr>
        </p15:guide>
        <p15:guide id="6" orient="horz" pos="210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04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321FACB-3CBC-3A2E-7D0B-0AA67EBE0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582837" y="-3959"/>
            <a:ext cx="7609164" cy="6861959"/>
          </a:xfrm>
          <a:custGeom>
            <a:avLst/>
            <a:gdLst>
              <a:gd name="connsiteX0" fmla="*/ 3959451 w 7609164"/>
              <a:gd name="connsiteY0" fmla="*/ 0 h 6861959"/>
              <a:gd name="connsiteX1" fmla="*/ 7609164 w 7609164"/>
              <a:gd name="connsiteY1" fmla="*/ 3959 h 6861959"/>
              <a:gd name="connsiteX2" fmla="*/ 7609164 w 7609164"/>
              <a:gd name="connsiteY2" fmla="*/ 6861959 h 6861959"/>
              <a:gd name="connsiteX3" fmla="*/ 0 w 7609164"/>
              <a:gd name="connsiteY3" fmla="*/ 6861177 h 686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9164" h="6861959">
                <a:moveTo>
                  <a:pt x="3959451" y="0"/>
                </a:moveTo>
                <a:lnTo>
                  <a:pt x="7609164" y="3959"/>
                </a:lnTo>
                <a:lnTo>
                  <a:pt x="7609164" y="6861959"/>
                </a:lnTo>
                <a:lnTo>
                  <a:pt x="0" y="68611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90000" tIns="792000" rIns="90000" bIns="468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731BB0C8-D9EA-4166-BBD0-94E7397A23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7989" y="333000"/>
            <a:ext cx="5543550" cy="792538"/>
          </a:xfrm>
        </p:spPr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2450CBF-CDFC-0C9C-AF7C-E0B3FE8734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08013" y="837000"/>
            <a:ext cx="5544000" cy="288000"/>
          </a:xfrm>
        </p:spPr>
        <p:txBody>
          <a:bodyPr lIns="0" tIns="1440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8" name="Content Placeholder"/>
          <p:cNvSpPr>
            <a:spLocks noGrp="1"/>
          </p:cNvSpPr>
          <p:nvPr>
            <p:ph idx="13" hasCustomPrompt="1"/>
          </p:nvPr>
        </p:nvSpPr>
        <p:spPr bwMode="gray">
          <a:xfrm>
            <a:off x="407988" y="1628776"/>
            <a:ext cx="5544079" cy="439251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To switch between the set up text levels, use the “Increase list level” and “Decrease list level” functions on the “Home” tab.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E5FC07B4-E245-49BB-844A-9906670A7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1632001" y="6469556"/>
            <a:ext cx="4319537" cy="187694"/>
          </a:xfrm>
        </p:spPr>
        <p:txBody>
          <a:bodyPr/>
          <a:lstStyle/>
          <a:p>
            <a:r>
              <a:rPr lang="en-US"/>
              <a:t>Červený Kohout 2026 | 25.3.2026</a:t>
            </a:r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557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9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orient="horz" pos="3793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709" userDrawn="1">
          <p15:clr>
            <a:srgbClr val="F26B43"/>
          </p15:clr>
        </p15:guide>
        <p15:guide id="6" orient="horz" pos="2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05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0B87612-22C7-4A9C-9C48-4A5B12F2BE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E9F9E0F0-8259-41B9-0DE1-DB8D492719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08013" y="837000"/>
            <a:ext cx="11376000" cy="288000"/>
          </a:xfrm>
        </p:spPr>
        <p:txBody>
          <a:bodyPr lIns="0" tIns="1440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11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40463" y="1628775"/>
            <a:ext cx="5543550" cy="2880000"/>
          </a:xfrm>
          <a:solidFill>
            <a:schemeClr val="bg2"/>
          </a:solidFill>
        </p:spPr>
        <p:txBody>
          <a:bodyPr lIns="90000" tIns="792000" rIns="90000" bIns="468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3" hasCustomPrompt="1"/>
          </p:nvPr>
        </p:nvSpPr>
        <p:spPr bwMode="gray">
          <a:xfrm>
            <a:off x="407988" y="4725000"/>
            <a:ext cx="5544079" cy="1296000"/>
          </a:xfrm>
        </p:spPr>
        <p:txBody>
          <a:bodyPr/>
          <a:lstStyle>
            <a:lvl1pPr>
              <a:lnSpc>
                <a:spcPct val="110000"/>
              </a:lnSpc>
              <a:spcBef>
                <a:spcPts val="400"/>
              </a:spcBef>
              <a:defRPr sz="1400"/>
            </a:lvl1pPr>
            <a:lvl2pPr>
              <a:lnSpc>
                <a:spcPct val="110000"/>
              </a:lnSpc>
              <a:spcBef>
                <a:spcPts val="1200"/>
              </a:spcBef>
              <a:defRPr sz="1600"/>
            </a:lvl2pPr>
            <a:lvl3pPr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4pPr>
            <a:lvl5pPr marL="360000" indent="-18000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5pPr>
            <a:lvl6pPr marL="360000" indent="-18000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400" b="0">
                <a:solidFill>
                  <a:schemeClr val="tx1"/>
                </a:solidFill>
              </a:defRPr>
            </a:lvl6pPr>
            <a:lvl7pPr marL="360000" indent="-18000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7pPr>
            <a:lvl8pPr marL="360000" indent="-180000"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8pPr>
            <a:lvl9pPr marL="360000" indent="-180000"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To switch between the set up text levels, use the “Increase list level” and “Decrease list level” functions on the “Home” tab.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9" name="Picture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07989" y="1628774"/>
            <a:ext cx="5543550" cy="2880000"/>
          </a:xfrm>
          <a:solidFill>
            <a:schemeClr val="bg2"/>
          </a:solidFill>
        </p:spPr>
        <p:txBody>
          <a:bodyPr lIns="90000" tIns="792000" rIns="90000" bIns="468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 bwMode="gray">
          <a:xfrm>
            <a:off x="6238925" y="4725000"/>
            <a:ext cx="5545088" cy="1296000"/>
          </a:xfrm>
        </p:spPr>
        <p:txBody>
          <a:bodyPr/>
          <a:lstStyle>
            <a:lvl1pPr>
              <a:lnSpc>
                <a:spcPct val="110000"/>
              </a:lnSpc>
              <a:spcBef>
                <a:spcPts val="400"/>
              </a:spcBef>
              <a:defRPr sz="1400"/>
            </a:lvl1pPr>
            <a:lvl2pPr>
              <a:lnSpc>
                <a:spcPct val="110000"/>
              </a:lnSpc>
              <a:spcBef>
                <a:spcPts val="1200"/>
              </a:spcBef>
              <a:defRPr sz="1600"/>
            </a:lvl2pPr>
            <a:lvl3pPr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4pPr>
            <a:lvl5pPr marL="360000" indent="-18000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5pPr>
            <a:lvl6pPr marL="360000" indent="-18000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400" b="0">
                <a:solidFill>
                  <a:schemeClr val="tx1"/>
                </a:solidFill>
              </a:defRPr>
            </a:lvl6pPr>
            <a:lvl7pPr marL="360000" indent="-18000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7pPr>
            <a:lvl8pPr marL="360000" indent="-180000"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8pPr>
            <a:lvl9pPr marL="360000" indent="-180000"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To switch between the set up text levels, use the “Increase list level” and “Decrease list level” functions on the “Home” tab.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721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 userDrawn="1">
          <p15:clr>
            <a:srgbClr val="F26B43"/>
          </p15:clr>
        </p15:guide>
        <p15:guide id="2" pos="3749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709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793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06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6C7E431E-BD72-442D-9191-CD0AEB72C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97A16DD3-4F64-C79D-1CC7-EDE3C4C7A7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08013" y="837000"/>
            <a:ext cx="11376000" cy="288000"/>
          </a:xfrm>
        </p:spPr>
        <p:txBody>
          <a:bodyPr lIns="0" tIns="1440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11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95775" y="1628776"/>
            <a:ext cx="3600449" cy="2304000"/>
          </a:xfrm>
          <a:solidFill>
            <a:schemeClr val="bg2"/>
          </a:solidFill>
        </p:spPr>
        <p:txBody>
          <a:bodyPr lIns="90000" tIns="792000" rIns="90000" bIns="468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3" hasCustomPrompt="1"/>
          </p:nvPr>
        </p:nvSpPr>
        <p:spPr bwMode="gray">
          <a:xfrm>
            <a:off x="407989" y="4149000"/>
            <a:ext cx="3600450" cy="1872000"/>
          </a:xfrm>
        </p:spPr>
        <p:txBody>
          <a:bodyPr/>
          <a:lstStyle>
            <a:lvl1pPr>
              <a:lnSpc>
                <a:spcPct val="110000"/>
              </a:lnSpc>
              <a:spcBef>
                <a:spcPts val="400"/>
              </a:spcBef>
              <a:defRPr sz="1400"/>
            </a:lvl1pPr>
            <a:lvl2pPr>
              <a:lnSpc>
                <a:spcPct val="110000"/>
              </a:lnSpc>
              <a:spcBef>
                <a:spcPts val="1200"/>
              </a:spcBef>
              <a:defRPr sz="1600"/>
            </a:lvl2pPr>
            <a:lvl3pPr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4pPr>
            <a:lvl5pPr marL="360000" indent="-18000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5pPr>
            <a:lvl6pPr marL="360000" indent="-18000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400" b="0">
                <a:solidFill>
                  <a:schemeClr val="tx1"/>
                </a:solidFill>
              </a:defRPr>
            </a:lvl6pPr>
            <a:lvl7pPr marL="360000" indent="-18000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7pPr>
            <a:lvl8pPr marL="360000" indent="-180000"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8pPr>
            <a:lvl9pPr marL="360000" indent="-180000"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To switch between the set up text levels, use the “Increase list level” and “Decrease list level” functions on the “Home” tab.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9" name="Picture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07989" y="1628775"/>
            <a:ext cx="3600450" cy="2304000"/>
          </a:xfrm>
          <a:solidFill>
            <a:schemeClr val="bg2"/>
          </a:solidFill>
        </p:spPr>
        <p:txBody>
          <a:bodyPr lIns="90000" tIns="792000" rIns="90000" bIns="468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 bwMode="gray">
          <a:xfrm>
            <a:off x="4295775" y="4149000"/>
            <a:ext cx="3600450" cy="1872000"/>
          </a:xfrm>
        </p:spPr>
        <p:txBody>
          <a:bodyPr/>
          <a:lstStyle>
            <a:lvl1pPr>
              <a:lnSpc>
                <a:spcPct val="110000"/>
              </a:lnSpc>
              <a:spcBef>
                <a:spcPts val="400"/>
              </a:spcBef>
              <a:defRPr sz="1400"/>
            </a:lvl1pPr>
            <a:lvl2pPr>
              <a:lnSpc>
                <a:spcPct val="110000"/>
              </a:lnSpc>
              <a:spcBef>
                <a:spcPts val="1200"/>
              </a:spcBef>
              <a:defRPr sz="1600"/>
            </a:lvl2pPr>
            <a:lvl3pPr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3pPr>
            <a:lvl4pPr marL="360000" indent="-180000"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4pPr>
            <a:lvl5pPr marL="360000" indent="-18000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5pPr>
            <a:lvl6pPr marL="360000" indent="-18000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400" b="0">
                <a:solidFill>
                  <a:schemeClr val="tx1"/>
                </a:solidFill>
              </a:defRPr>
            </a:lvl6pPr>
            <a:lvl7pPr marL="360000" indent="-18000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7pPr>
            <a:lvl8pPr marL="360000" indent="-180000"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8pPr>
            <a:lvl9pPr marL="360000" indent="-180000"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To switch between the set up text levels, use the “Increase list level” and “Decrease list level” functions on the “Home” tab.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5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83563" y="1628775"/>
            <a:ext cx="3600450" cy="2304000"/>
          </a:xfrm>
          <a:solidFill>
            <a:schemeClr val="bg2"/>
          </a:solidFill>
        </p:spPr>
        <p:txBody>
          <a:bodyPr lIns="90000" tIns="792000" rIns="90000" bIns="468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idx="18" hasCustomPrompt="1"/>
          </p:nvPr>
        </p:nvSpPr>
        <p:spPr bwMode="gray">
          <a:xfrm>
            <a:off x="8183563" y="4149000"/>
            <a:ext cx="3600450" cy="1872000"/>
          </a:xfrm>
        </p:spPr>
        <p:txBody>
          <a:bodyPr/>
          <a:lstStyle>
            <a:lvl1pPr>
              <a:lnSpc>
                <a:spcPct val="110000"/>
              </a:lnSpc>
              <a:spcBef>
                <a:spcPts val="400"/>
              </a:spcBef>
              <a:defRPr sz="1400"/>
            </a:lvl1pPr>
            <a:lvl2pPr>
              <a:lnSpc>
                <a:spcPct val="110000"/>
              </a:lnSpc>
              <a:spcBef>
                <a:spcPts val="1200"/>
              </a:spcBef>
              <a:defRPr sz="1600"/>
            </a:lvl2pPr>
            <a:lvl3pPr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3pPr>
            <a:lvl4pPr marL="360000" indent="-180000"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4pPr>
            <a:lvl5pPr marL="360000" indent="-18000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5pPr>
            <a:lvl6pPr marL="360000" indent="-18000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400" b="0">
                <a:solidFill>
                  <a:schemeClr val="tx1"/>
                </a:solidFill>
              </a:defRPr>
            </a:lvl6pPr>
            <a:lvl7pPr marL="360000" indent="-18000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7pPr>
            <a:lvl8pPr marL="360000" indent="-180000"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8pPr>
            <a:lvl9pPr marL="360000" indent="-180000">
              <a:lnSpc>
                <a:spcPct val="11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To switch between the set up text levels, use the “Increase list level” and “Decrease list level” functions on the “Home” tab.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134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23" userDrawn="1">
          <p15:clr>
            <a:srgbClr val="F26B43"/>
          </p15:clr>
        </p15:guide>
        <p15:guide id="2" pos="5155" userDrawn="1">
          <p15:clr>
            <a:srgbClr val="F26B43"/>
          </p15:clr>
        </p15:guide>
        <p15:guide id="3" pos="4974" userDrawn="1">
          <p15:clr>
            <a:srgbClr val="F26B43"/>
          </p15:clr>
        </p15:guide>
        <p15:guide id="4" pos="2706" userDrawn="1">
          <p15:clr>
            <a:srgbClr val="F26B43"/>
          </p15:clr>
        </p15:guide>
        <p15:guide id="5" pos="2525" userDrawn="1">
          <p15:clr>
            <a:srgbClr val="F26B43"/>
          </p15:clr>
        </p15:guide>
        <p15:guide id="6" pos="257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8" orient="horz" pos="709" userDrawn="1">
          <p15:clr>
            <a:srgbClr val="F26B43"/>
          </p15:clr>
        </p15:guide>
        <p15:guide id="9" orient="horz" pos="1026" userDrawn="1">
          <p15:clr>
            <a:srgbClr val="F26B43"/>
          </p15:clr>
        </p15:guide>
        <p15:guide id="10" orient="horz" pos="3793" userDrawn="1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309320"/>
          </a:xfrm>
          <a:solidFill>
            <a:schemeClr val="bg2"/>
          </a:solidFill>
        </p:spPr>
        <p:txBody>
          <a:bodyPr lIns="90000" tIns="792000" rIns="90000" bIns="468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5" name="Footer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129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9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solidFill>
            <a:schemeClr val="bg2"/>
          </a:solidFill>
        </p:spPr>
        <p:txBody>
          <a:bodyPr lIns="90000" tIns="792000" rIns="90000" bIns="468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8062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E25ACF0-89F1-6658-035A-B5B2CB589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6000" y="0"/>
            <a:ext cx="6096000" cy="6858000"/>
          </a:xfrm>
          <a:solidFill>
            <a:schemeClr val="bg2"/>
          </a:solidFill>
        </p:spPr>
        <p:txBody>
          <a:bodyPr lIns="90000" tIns="792000" rIns="90000" bIns="468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FEA3F8A4-4E2C-56E6-20CF-EB041ECDC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6096000" cy="6858000"/>
          </a:xfrm>
          <a:solidFill>
            <a:schemeClr val="bg2"/>
          </a:solidFill>
        </p:spPr>
        <p:txBody>
          <a:bodyPr lIns="90000" tIns="792000" rIns="90000" bIns="468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895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02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582837" y="-3960"/>
            <a:ext cx="7609164" cy="6861959"/>
          </a:xfrm>
          <a:custGeom>
            <a:avLst/>
            <a:gdLst>
              <a:gd name="connsiteX0" fmla="*/ 2979700 w 5724128"/>
              <a:gd name="connsiteY0" fmla="*/ 2381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2979700 w 5724128"/>
              <a:gd name="connsiteY4" fmla="*/ 2381 h 5143500"/>
              <a:gd name="connsiteX0" fmla="*/ 2970175 w 5714603"/>
              <a:gd name="connsiteY0" fmla="*/ 2381 h 5145881"/>
              <a:gd name="connsiteX1" fmla="*/ 5714603 w 5714603"/>
              <a:gd name="connsiteY1" fmla="*/ 0 h 5145881"/>
              <a:gd name="connsiteX2" fmla="*/ 5714603 w 5714603"/>
              <a:gd name="connsiteY2" fmla="*/ 5143500 h 5145881"/>
              <a:gd name="connsiteX3" fmla="*/ 0 w 5714603"/>
              <a:gd name="connsiteY3" fmla="*/ 5145881 h 5145881"/>
              <a:gd name="connsiteX4" fmla="*/ 2970175 w 5714603"/>
              <a:gd name="connsiteY4" fmla="*/ 2381 h 5145881"/>
              <a:gd name="connsiteX0" fmla="*/ 2967207 w 5711635"/>
              <a:gd name="connsiteY0" fmla="*/ 2381 h 5143500"/>
              <a:gd name="connsiteX1" fmla="*/ 5711635 w 5711635"/>
              <a:gd name="connsiteY1" fmla="*/ 0 h 5143500"/>
              <a:gd name="connsiteX2" fmla="*/ 5711635 w 5711635"/>
              <a:gd name="connsiteY2" fmla="*/ 5143500 h 5143500"/>
              <a:gd name="connsiteX3" fmla="*/ 0 w 5711635"/>
              <a:gd name="connsiteY3" fmla="*/ 5142912 h 5143500"/>
              <a:gd name="connsiteX4" fmla="*/ 2967207 w 5711635"/>
              <a:gd name="connsiteY4" fmla="*/ 2381 h 5143500"/>
              <a:gd name="connsiteX0" fmla="*/ 2967207 w 5711635"/>
              <a:gd name="connsiteY0" fmla="*/ 0 h 5144087"/>
              <a:gd name="connsiteX1" fmla="*/ 5711635 w 5711635"/>
              <a:gd name="connsiteY1" fmla="*/ 587 h 5144087"/>
              <a:gd name="connsiteX2" fmla="*/ 5711635 w 5711635"/>
              <a:gd name="connsiteY2" fmla="*/ 5144087 h 5144087"/>
              <a:gd name="connsiteX3" fmla="*/ 0 w 5711635"/>
              <a:gd name="connsiteY3" fmla="*/ 5143499 h 5144087"/>
              <a:gd name="connsiteX4" fmla="*/ 2967207 w 5711635"/>
              <a:gd name="connsiteY4" fmla="*/ 0 h 5144087"/>
              <a:gd name="connsiteX0" fmla="*/ 2960063 w 5704491"/>
              <a:gd name="connsiteY0" fmla="*/ 0 h 5144087"/>
              <a:gd name="connsiteX1" fmla="*/ 5704491 w 5704491"/>
              <a:gd name="connsiteY1" fmla="*/ 587 h 5144087"/>
              <a:gd name="connsiteX2" fmla="*/ 5704491 w 5704491"/>
              <a:gd name="connsiteY2" fmla="*/ 5144087 h 5144087"/>
              <a:gd name="connsiteX3" fmla="*/ 0 w 5704491"/>
              <a:gd name="connsiteY3" fmla="*/ 5141118 h 5144087"/>
              <a:gd name="connsiteX4" fmla="*/ 2960063 w 5704491"/>
              <a:gd name="connsiteY4" fmla="*/ 0 h 5144087"/>
              <a:gd name="connsiteX0" fmla="*/ 2962444 w 5704491"/>
              <a:gd name="connsiteY0" fmla="*/ 1794 h 5143500"/>
              <a:gd name="connsiteX1" fmla="*/ 5704491 w 5704491"/>
              <a:gd name="connsiteY1" fmla="*/ 0 h 5143500"/>
              <a:gd name="connsiteX2" fmla="*/ 5704491 w 5704491"/>
              <a:gd name="connsiteY2" fmla="*/ 5143500 h 5143500"/>
              <a:gd name="connsiteX3" fmla="*/ 0 w 5704491"/>
              <a:gd name="connsiteY3" fmla="*/ 5140531 h 5143500"/>
              <a:gd name="connsiteX4" fmla="*/ 2962444 w 5704491"/>
              <a:gd name="connsiteY4" fmla="*/ 1794 h 5143500"/>
              <a:gd name="connsiteX0" fmla="*/ 2967207 w 5704491"/>
              <a:gd name="connsiteY0" fmla="*/ 0 h 5146469"/>
              <a:gd name="connsiteX1" fmla="*/ 5704491 w 5704491"/>
              <a:gd name="connsiteY1" fmla="*/ 2969 h 5146469"/>
              <a:gd name="connsiteX2" fmla="*/ 5704491 w 5704491"/>
              <a:gd name="connsiteY2" fmla="*/ 5146469 h 5146469"/>
              <a:gd name="connsiteX3" fmla="*/ 0 w 5704491"/>
              <a:gd name="connsiteY3" fmla="*/ 5143500 h 5146469"/>
              <a:gd name="connsiteX4" fmla="*/ 2967207 w 5704491"/>
              <a:gd name="connsiteY4" fmla="*/ 0 h 5146469"/>
              <a:gd name="connsiteX0" fmla="*/ 2969588 w 5706872"/>
              <a:gd name="connsiteY0" fmla="*/ 0 h 5146469"/>
              <a:gd name="connsiteX1" fmla="*/ 5706872 w 5706872"/>
              <a:gd name="connsiteY1" fmla="*/ 2969 h 5146469"/>
              <a:gd name="connsiteX2" fmla="*/ 5706872 w 5706872"/>
              <a:gd name="connsiteY2" fmla="*/ 5146469 h 5146469"/>
              <a:gd name="connsiteX3" fmla="*/ 0 w 5706872"/>
              <a:gd name="connsiteY3" fmla="*/ 5145882 h 5146469"/>
              <a:gd name="connsiteX4" fmla="*/ 2969588 w 5706872"/>
              <a:gd name="connsiteY4" fmla="*/ 0 h 514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6872" h="5146469">
                <a:moveTo>
                  <a:pt x="2969588" y="0"/>
                </a:moveTo>
                <a:lnTo>
                  <a:pt x="5706872" y="2969"/>
                </a:lnTo>
                <a:lnTo>
                  <a:pt x="5706872" y="5146469"/>
                </a:lnTo>
                <a:lnTo>
                  <a:pt x="0" y="5145882"/>
                </a:lnTo>
                <a:lnTo>
                  <a:pt x="2969588" y="0"/>
                </a:lnTo>
                <a:close/>
              </a:path>
            </a:pathLst>
          </a:custGeom>
          <a:solidFill>
            <a:schemeClr val="bg2"/>
          </a:solidFill>
        </p:spPr>
        <p:txBody>
          <a:bodyPr vert="horz" lIns="90000" tIns="792000" rIns="90000" b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lang="de-DE" sz="1200" b="0" dirty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407989" y="1629000"/>
            <a:ext cx="5544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500" cap="none" baseline="0">
                <a:solidFill>
                  <a:schemeClr val="accent3"/>
                </a:solidFill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989" y="3717000"/>
            <a:ext cx="5544000" cy="936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noProof="0" dirty="0"/>
              <a:t>This is an optional subtitle</a:t>
            </a:r>
          </a:p>
          <a:p>
            <a:pPr lvl="0"/>
            <a:r>
              <a:rPr lang="en-US" noProof="0" dirty="0"/>
              <a:t>Author, Date, Place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999E33FE-0F14-4B14-BD8D-CCA7AE8B7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408000" y="404999"/>
            <a:ext cx="2459498" cy="57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9274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749" userDrawn="1">
          <p15:clr>
            <a:srgbClr val="F26B43"/>
          </p15:clr>
        </p15:guide>
        <p15:guide id="4" pos="257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E25ACF0-89F1-6658-035A-B5B2CB589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6000" y="0"/>
            <a:ext cx="6096000" cy="3429000"/>
          </a:xfrm>
          <a:solidFill>
            <a:schemeClr val="bg2"/>
          </a:solidFill>
        </p:spPr>
        <p:txBody>
          <a:bodyPr lIns="90000" tIns="792000" rIns="90000" bIns="468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268D1DD-CAC7-9F95-79F2-4661CDA4C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000" y="3429000"/>
            <a:ext cx="6096000" cy="3429000"/>
          </a:xfrm>
          <a:solidFill>
            <a:schemeClr val="bg2"/>
          </a:solidFill>
        </p:spPr>
        <p:txBody>
          <a:bodyPr lIns="90000" tIns="792000" rIns="90000" bIns="468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  <a:endParaRPr lang="de-D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FEA3F8A4-4E2C-56E6-20CF-EB041ECDC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6096000" cy="3429000"/>
          </a:xfrm>
          <a:solidFill>
            <a:schemeClr val="bg2"/>
          </a:solidFill>
        </p:spPr>
        <p:txBody>
          <a:bodyPr lIns="90000" tIns="792000" rIns="90000" bIns="468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795B7D-74F3-507B-1B2E-7CBECBB53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3429000"/>
            <a:ext cx="6096000" cy="3429000"/>
          </a:xfrm>
          <a:solidFill>
            <a:schemeClr val="bg2"/>
          </a:solidFill>
        </p:spPr>
        <p:txBody>
          <a:bodyPr lIns="90000" tIns="792000" rIns="90000" bIns="468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16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ABC507B0-718C-4CAF-AAAB-1485D2FB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ackgrou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0" y="0"/>
            <a:ext cx="12192000" cy="6309613"/>
          </a:xfrm>
          <a:custGeom>
            <a:avLst/>
            <a:gdLst/>
            <a:ahLst/>
            <a:cxnLst/>
            <a:rect l="l" t="t" r="r" b="b"/>
            <a:pathLst>
              <a:path w="9144000" h="4743894">
                <a:moveTo>
                  <a:pt x="0" y="4743907"/>
                </a:moveTo>
                <a:lnTo>
                  <a:pt x="9144000" y="4743907"/>
                </a:lnTo>
                <a:lnTo>
                  <a:pt x="9144000" y="12"/>
                </a:lnTo>
                <a:lnTo>
                  <a:pt x="0" y="12"/>
                </a:lnTo>
                <a:lnTo>
                  <a:pt x="0" y="4743907"/>
                </a:lnTo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3200" noProof="0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407989" y="1629000"/>
            <a:ext cx="7488236" cy="1368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Call to action or claim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4BDB309A-4DF3-4FA6-B415-F1294E16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7624055" y="1200987"/>
            <a:ext cx="2046995" cy="3427412"/>
          </a:xfrm>
          <a:prstGeom prst="parallelogram">
            <a:avLst>
              <a:gd name="adj" fmla="val 971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F3EEADF8-6F86-4143-B2A8-E4CD037A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Červený Kohout 2026 | 25.3.2026</a:t>
            </a:r>
            <a:endParaRPr lang="en-US" noProof="0" dirty="0"/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C599486E-23B2-3999-5BCF-0943C7FFB9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9" y="3141663"/>
            <a:ext cx="4895850" cy="2735262"/>
          </a:xfrm>
        </p:spPr>
        <p:txBody>
          <a:bodyPr/>
          <a:lstStyle>
            <a:lvl1pPr>
              <a:spcBef>
                <a:spcPts val="400"/>
              </a:spcBef>
              <a:defRPr sz="1600" b="1">
                <a:solidFill>
                  <a:schemeClr val="bg1"/>
                </a:solidFill>
              </a:defRPr>
            </a:lvl1pPr>
            <a:lvl2pPr>
              <a:spcBef>
                <a:spcPts val="400"/>
              </a:spcBef>
              <a:defRPr sz="1400" b="0">
                <a:solidFill>
                  <a:schemeClr val="bg1"/>
                </a:solidFill>
              </a:defRPr>
            </a:lvl2pPr>
            <a:lvl3pPr marL="0" indent="0">
              <a:spcBef>
                <a:spcPts val="400"/>
              </a:spcBef>
              <a:buClr>
                <a:schemeClr val="bg1"/>
              </a:buClr>
              <a:buFontTx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spcBef>
                <a:spcPts val="400"/>
              </a:spcBef>
              <a:buClr>
                <a:schemeClr val="bg1"/>
              </a:buClr>
              <a:buFontTx/>
              <a:buNone/>
              <a:defRPr sz="1400" b="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defRPr sz="1400" b="0">
                <a:solidFill>
                  <a:schemeClr val="bg1"/>
                </a:solidFill>
              </a:defRPr>
            </a:lvl5pPr>
            <a:lvl6pPr>
              <a:spcBef>
                <a:spcPts val="400"/>
              </a:spcBef>
              <a:defRPr sz="1400" b="0">
                <a:solidFill>
                  <a:schemeClr val="bg1"/>
                </a:solidFill>
              </a:defRPr>
            </a:lvl6pPr>
            <a:lvl7pPr marL="0" indent="0">
              <a:spcBef>
                <a:spcPts val="400"/>
              </a:spcBef>
              <a:buClr>
                <a:schemeClr val="bg1"/>
              </a:buClr>
              <a:buFontTx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spcBef>
                <a:spcPts val="400"/>
              </a:spcBef>
              <a:buClr>
                <a:schemeClr val="bg1"/>
              </a:buClr>
              <a:buFontTx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spcBef>
                <a:spcPts val="400"/>
              </a:spcBef>
              <a:buClr>
                <a:schemeClr val="bg1"/>
              </a:buClr>
              <a:buFontTx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Name and Surname</a:t>
            </a:r>
          </a:p>
          <a:p>
            <a:pPr lvl="1"/>
            <a:r>
              <a:rPr lang="en-US" noProof="0" dirty="0"/>
              <a:t>Job title and contact information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06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1888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 or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0" y="0"/>
            <a:ext cx="12192000" cy="6309613"/>
          </a:xfrm>
          <a:custGeom>
            <a:avLst/>
            <a:gdLst/>
            <a:ahLst/>
            <a:cxnLst/>
            <a:rect l="l" t="t" r="r" b="b"/>
            <a:pathLst>
              <a:path w="9144000" h="4743894">
                <a:moveTo>
                  <a:pt x="0" y="4743907"/>
                </a:moveTo>
                <a:lnTo>
                  <a:pt x="9144000" y="4743907"/>
                </a:lnTo>
                <a:lnTo>
                  <a:pt x="9144000" y="12"/>
                </a:lnTo>
                <a:lnTo>
                  <a:pt x="0" y="12"/>
                </a:lnTo>
                <a:lnTo>
                  <a:pt x="0" y="4743907"/>
                </a:lnTo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3200" noProof="0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ABC507B0-718C-4CAF-AAAB-1485D2FB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407989" y="1628775"/>
            <a:ext cx="6912000" cy="3024225"/>
          </a:xfrm>
        </p:spPr>
        <p:txBody>
          <a:bodyPr lIns="0" tIns="90000" rIns="0" bIns="0" anchor="t" anchorCtr="0">
            <a:noAutofit/>
          </a:bodyPr>
          <a:lstStyle>
            <a:lvl1pPr algn="l">
              <a:lnSpc>
                <a:spcPct val="75000"/>
              </a:lnSpc>
              <a:defRPr sz="108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Call to action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4BDB309A-4DF3-4FA6-B415-F1294E16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7624055" y="1200987"/>
            <a:ext cx="2046995" cy="3427412"/>
          </a:xfrm>
          <a:prstGeom prst="parallelogram">
            <a:avLst>
              <a:gd name="adj" fmla="val 971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F3EEADF8-6F86-4143-B2A8-E4CD037A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Červený Kohout 2026 | 25.3.2026</a:t>
            </a:r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82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1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293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6678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266700" indent="-266700">
              <a:spcBef>
                <a:spcPts val="1000"/>
              </a:spcBef>
              <a:buClr>
                <a:srgbClr val="A19DA2"/>
              </a:buClr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noProof="0"/>
              <a:t>To switch between the set up text levels, use the "Increase list level" and "Decrease list level" functions on the Start tab.</a:t>
            </a:r>
          </a:p>
          <a:p>
            <a:pPr lvl="1"/>
            <a:r>
              <a:rPr lang="en-US" noProof="0"/>
              <a:t>2</a:t>
            </a:r>
          </a:p>
          <a:p>
            <a:pPr lvl="2"/>
            <a:r>
              <a:rPr lang="en-US" noProof="0"/>
              <a:t>3</a:t>
            </a:r>
          </a:p>
          <a:p>
            <a:pPr lvl="3"/>
            <a:r>
              <a:rPr lang="en-US" noProof="0"/>
              <a:t>4</a:t>
            </a:r>
          </a:p>
          <a:p>
            <a:pPr lvl="4"/>
            <a:r>
              <a:rPr lang="en-US" noProof="0"/>
              <a:t>5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Červený Kohout 2026 | 25.3.2026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D1AA2E-EBD3-4EC3-A0BB-E5AAF80F9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/>
              <a:t>Click to edit Master title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384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9629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4" progId="TCLayout.ActiveDocument.1">
                  <p:embed/>
                </p:oleObj>
              </mc:Choice>
              <mc:Fallback>
                <p:oleObj name="think-cell Slide" r:id="rId4" imgW="415" imgH="41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Červený Kohout 2026 | 25.3.2026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F8FB6F3-B5FF-45F4-8AF2-2669C315E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/>
              <a:t>Click to edit Master title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304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116721" y="0"/>
            <a:ext cx="10075280" cy="6858000"/>
          </a:xfrm>
          <a:custGeom>
            <a:avLst/>
            <a:gdLst/>
            <a:ahLst/>
            <a:cxnLst/>
            <a:rect l="l" t="t" r="r" b="b"/>
            <a:pathLst>
              <a:path w="7556460" h="5143500">
                <a:moveTo>
                  <a:pt x="2989225" y="0"/>
                </a:moveTo>
                <a:lnTo>
                  <a:pt x="7556460" y="0"/>
                </a:lnTo>
                <a:lnTo>
                  <a:pt x="755646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0000" tIns="46800" rIns="90000" bIns="46800" rtlCol="0">
            <a:noAutofit/>
          </a:bodyPr>
          <a:lstStyle>
            <a:lvl1pPr marL="239994" indent="-239994" algn="r">
              <a:buNone/>
              <a:defRPr lang="de-DE" dirty="0"/>
            </a:lvl1pPr>
          </a:lstStyle>
          <a:p>
            <a:pPr marL="0" lvl="0" indent="0"/>
            <a:r>
              <a:rPr lang="en-US" noProof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8366" y="1460940"/>
            <a:ext cx="3841436" cy="1139967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8366" y="2650967"/>
            <a:ext cx="3311999" cy="874044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5" y="452967"/>
            <a:ext cx="2160000" cy="5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31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56D89568-D22C-460F-8015-1A42C75A0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4" name="Footer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9312FE78-E3DA-D783-AC1B-87C4485607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08013" y="837000"/>
            <a:ext cx="11376000" cy="288000"/>
          </a:xfrm>
        </p:spPr>
        <p:txBody>
          <a:bodyPr lIns="0" tIns="1440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noProof="0" dirty="0"/>
              <a:t>Click to edit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7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23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709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0" y="0"/>
            <a:ext cx="12192000" cy="6309613"/>
          </a:xfrm>
          <a:custGeom>
            <a:avLst/>
            <a:gdLst/>
            <a:ahLst/>
            <a:cxnLst/>
            <a:rect l="l" t="t" r="r" b="b"/>
            <a:pathLst>
              <a:path w="9144000" h="4743894">
                <a:moveTo>
                  <a:pt x="0" y="4743907"/>
                </a:moveTo>
                <a:lnTo>
                  <a:pt x="9144000" y="4743907"/>
                </a:lnTo>
                <a:lnTo>
                  <a:pt x="9144000" y="12"/>
                </a:lnTo>
                <a:lnTo>
                  <a:pt x="0" y="12"/>
                </a:lnTo>
                <a:lnTo>
                  <a:pt x="0" y="4743907"/>
                </a:lnTo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3200" noProof="0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55BCA23B-AFB3-4B91-8CB9-C84FE5D5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9BB3E24-4476-46A5-8CFD-EF46BE979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407989" y="1629000"/>
            <a:ext cx="7200011" cy="1224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Name of the section</a:t>
            </a:r>
          </a:p>
        </p:txBody>
      </p:sp>
      <p:sp>
        <p:nvSpPr>
          <p:cNvPr id="10" name="Parallelogram 6">
            <a:extLst>
              <a:ext uri="{FF2B5EF4-FFF2-40B4-BE49-F238E27FC236}">
                <a16:creationId xmlns:a16="http://schemas.microsoft.com/office/drawing/2014/main" id="{B9EBBFD1-BC84-E49C-FC18-CB4B363B1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7624055" y="1200987"/>
            <a:ext cx="2046995" cy="3427412"/>
          </a:xfrm>
          <a:prstGeom prst="parallelogram">
            <a:avLst>
              <a:gd name="adj" fmla="val 971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DB142C37-B9C5-74D9-7C8C-66FCD1E23B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989" y="3140968"/>
            <a:ext cx="7200000" cy="9360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Optional short description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076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26B43"/>
          </p15:clr>
        </p15:guide>
        <p15:guide id="2" pos="4792" userDrawn="1">
          <p15:clr>
            <a:srgbClr val="F26B43"/>
          </p15:clr>
        </p15:guide>
        <p15:guide id="3" orient="horz" pos="1797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0" y="0"/>
            <a:ext cx="12192000" cy="6309613"/>
          </a:xfrm>
          <a:custGeom>
            <a:avLst/>
            <a:gdLst/>
            <a:ahLst/>
            <a:cxnLst/>
            <a:rect l="l" t="t" r="r" b="b"/>
            <a:pathLst>
              <a:path w="9144000" h="4743894">
                <a:moveTo>
                  <a:pt x="0" y="4743907"/>
                </a:moveTo>
                <a:lnTo>
                  <a:pt x="9144000" y="4743907"/>
                </a:lnTo>
                <a:lnTo>
                  <a:pt x="9144000" y="12"/>
                </a:lnTo>
                <a:lnTo>
                  <a:pt x="0" y="12"/>
                </a:lnTo>
                <a:lnTo>
                  <a:pt x="0" y="4743907"/>
                </a:lnTo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3200" noProof="0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9BB3E24-4476-46A5-8CFD-EF46BE979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407989" y="1629000"/>
            <a:ext cx="7200000" cy="1224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Name of the section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55BCA23B-AFB3-4B91-8CB9-C84FE5D5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9B7D812D-1C34-5696-6B25-A936FE334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120000" y="-447192"/>
            <a:ext cx="3384000" cy="4428000"/>
          </a:xfrm>
        </p:spPr>
        <p:txBody>
          <a:bodyPr wrap="none"/>
          <a:lstStyle>
            <a:lvl1pPr marL="0" indent="0" algn="r">
              <a:lnSpc>
                <a:spcPct val="85000"/>
              </a:lnSpc>
              <a:spcBef>
                <a:spcPts val="0"/>
              </a:spcBef>
              <a:buFontTx/>
              <a:buNone/>
              <a:defRPr sz="40000" b="1">
                <a:solidFill>
                  <a:schemeClr val="bg1"/>
                </a:solidFill>
              </a:defRPr>
            </a:lvl1pPr>
            <a:lvl2pPr marL="0" indent="0" algn="r">
              <a:lnSpc>
                <a:spcPct val="85000"/>
              </a:lnSpc>
              <a:spcBef>
                <a:spcPts val="0"/>
              </a:spcBef>
              <a:buFontTx/>
              <a:buNone/>
              <a:defRPr sz="40000" b="1">
                <a:solidFill>
                  <a:schemeClr val="bg1"/>
                </a:solidFill>
              </a:defRPr>
            </a:lvl2pPr>
            <a:lvl3pPr marL="0" indent="0" algn="r">
              <a:lnSpc>
                <a:spcPct val="85000"/>
              </a:lnSpc>
              <a:spcBef>
                <a:spcPts val="0"/>
              </a:spcBef>
              <a:buFontTx/>
              <a:buNone/>
              <a:defRPr sz="40000" b="1">
                <a:solidFill>
                  <a:schemeClr val="bg1"/>
                </a:solidFill>
              </a:defRPr>
            </a:lvl3pPr>
            <a:lvl4pPr marL="0" indent="0" algn="r">
              <a:lnSpc>
                <a:spcPct val="85000"/>
              </a:lnSpc>
              <a:spcBef>
                <a:spcPts val="0"/>
              </a:spcBef>
              <a:buFontTx/>
              <a:buNone/>
              <a:defRPr sz="40000" b="1">
                <a:solidFill>
                  <a:schemeClr val="bg1"/>
                </a:solidFill>
              </a:defRPr>
            </a:lvl4pPr>
            <a:lvl5pPr marL="0" indent="0" algn="r">
              <a:lnSpc>
                <a:spcPct val="85000"/>
              </a:lnSpc>
              <a:spcBef>
                <a:spcPts val="0"/>
              </a:spcBef>
              <a:buFontTx/>
              <a:buNone/>
              <a:defRPr sz="40000" b="1">
                <a:solidFill>
                  <a:schemeClr val="bg1"/>
                </a:solidFill>
              </a:defRPr>
            </a:lvl5pPr>
            <a:lvl6pPr marL="0" indent="0" algn="r">
              <a:lnSpc>
                <a:spcPct val="85000"/>
              </a:lnSpc>
              <a:spcBef>
                <a:spcPts val="0"/>
              </a:spcBef>
              <a:buFontTx/>
              <a:buNone/>
              <a:defRPr sz="40000" b="1">
                <a:solidFill>
                  <a:schemeClr val="bg1"/>
                </a:solidFill>
              </a:defRPr>
            </a:lvl6pPr>
            <a:lvl7pPr marL="0" indent="0" algn="r">
              <a:lnSpc>
                <a:spcPct val="85000"/>
              </a:lnSpc>
              <a:spcBef>
                <a:spcPts val="0"/>
              </a:spcBef>
              <a:buFontTx/>
              <a:buNone/>
              <a:defRPr sz="40000" b="1">
                <a:solidFill>
                  <a:schemeClr val="bg1"/>
                </a:solidFill>
              </a:defRPr>
            </a:lvl7pPr>
            <a:lvl8pPr marL="0" indent="0" algn="r">
              <a:lnSpc>
                <a:spcPct val="85000"/>
              </a:lnSpc>
              <a:spcBef>
                <a:spcPts val="0"/>
              </a:spcBef>
              <a:buFontTx/>
              <a:buNone/>
              <a:defRPr sz="40000" b="1">
                <a:solidFill>
                  <a:schemeClr val="bg1"/>
                </a:solidFill>
              </a:defRPr>
            </a:lvl8pPr>
            <a:lvl9pPr marL="0" indent="0" algn="r">
              <a:lnSpc>
                <a:spcPct val="85000"/>
              </a:lnSpc>
              <a:spcBef>
                <a:spcPts val="0"/>
              </a:spcBef>
              <a:buFontTx/>
              <a:buNone/>
              <a:defRPr sz="40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4E8BAE25-0136-BEB6-7AAD-420804D2A0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989" y="3140968"/>
            <a:ext cx="7200000" cy="9360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Optional short description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517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92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orient="horz" pos="1797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3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EA741CE0-F2A8-8A58-D3AE-0BE6723EF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02542" y="0"/>
            <a:ext cx="7289458" cy="6309571"/>
          </a:xfrm>
          <a:custGeom>
            <a:avLst/>
            <a:gdLst>
              <a:gd name="connsiteX0" fmla="*/ 3637130 w 7289458"/>
              <a:gd name="connsiteY0" fmla="*/ 0 h 6309571"/>
              <a:gd name="connsiteX1" fmla="*/ 7289458 w 7289458"/>
              <a:gd name="connsiteY1" fmla="*/ 0 h 6309571"/>
              <a:gd name="connsiteX2" fmla="*/ 7289458 w 7289458"/>
              <a:gd name="connsiteY2" fmla="*/ 6309571 h 6309571"/>
              <a:gd name="connsiteX3" fmla="*/ 0 w 7289458"/>
              <a:gd name="connsiteY3" fmla="*/ 6306417 h 630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9458" h="6309571">
                <a:moveTo>
                  <a:pt x="3637130" y="0"/>
                </a:moveTo>
                <a:lnTo>
                  <a:pt x="7289458" y="0"/>
                </a:lnTo>
                <a:lnTo>
                  <a:pt x="7289458" y="6309571"/>
                </a:lnTo>
                <a:lnTo>
                  <a:pt x="0" y="630641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90000" tIns="792000" rIns="90000" bIns="468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380DF7F2-096E-4B13-9431-9B0694BC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DFE725B2-8441-4840-A17A-C23B60A4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407988" y="1629000"/>
            <a:ext cx="6550376" cy="1224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500" cap="none" baseline="0">
                <a:solidFill>
                  <a:schemeClr val="accent3"/>
                </a:solidFill>
              </a:defRPr>
            </a:lvl1pPr>
          </a:lstStyle>
          <a:p>
            <a:r>
              <a:rPr lang="en-US" noProof="0" dirty="0"/>
              <a:t>Name of the section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5C01463-A212-36AC-9196-F2AC872E74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989" y="3140968"/>
            <a:ext cx="5543995" cy="9360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noProof="0" dirty="0"/>
              <a:t>Optional short description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586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4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orient="horz" pos="1797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4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309320"/>
          </a:xfrm>
          <a:solidFill>
            <a:schemeClr val="bg2"/>
          </a:solidFill>
        </p:spPr>
        <p:txBody>
          <a:bodyPr lIns="90000" tIns="792000" rIns="90000" bIns="468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5" name="Footer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6B1551E3-8B68-44DA-8FE1-5A7E31F245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07988" y="4221088"/>
            <a:ext cx="5832475" cy="122400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Name of the section</a:t>
            </a:r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33AEB0A-6B48-3C9D-E690-ADF817C879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989" y="5733288"/>
            <a:ext cx="5832000" cy="2880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Optional short description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563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orient="horz" pos="2659" userDrawn="1">
          <p15:clr>
            <a:srgbClr val="F26B43"/>
          </p15:clr>
        </p15:guide>
        <p15:guide id="4" orient="horz" pos="3430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6B7545B-5D67-4767-88F6-0D90429B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1ECBDC1-3F00-EC9C-B43C-A3BC51F9BF9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 bwMode="gray">
          <a:xfrm>
            <a:off x="408013" y="837000"/>
            <a:ext cx="11376000" cy="288000"/>
          </a:xfrm>
        </p:spPr>
        <p:txBody>
          <a:bodyPr lIns="0" tIns="1440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5" name="Footer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3D4E7CE-E25A-5FDF-32C7-15D1AD56A632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gray">
          <a:xfrm>
            <a:off x="407989" y="1628775"/>
            <a:ext cx="11376024" cy="439261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To switch between the set up text levels, use the “Increase list level” and “Decrease list level” functions on the “Home” tab.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7811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23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orient="horz" pos="709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7541C08-EA5F-42D5-87CD-20FE435F7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</a:t>
            </a:r>
            <a:endParaRPr lang="en-US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9F50E27E-F41F-C7E8-AD0D-E3FD51DFA54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 bwMode="gray">
          <a:xfrm>
            <a:off x="408013" y="837000"/>
            <a:ext cx="11376000" cy="288000"/>
          </a:xfrm>
        </p:spPr>
        <p:txBody>
          <a:bodyPr lIns="0" tIns="1440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 bwMode="gray">
          <a:xfrm>
            <a:off x="407989" y="1628775"/>
            <a:ext cx="5543550" cy="439261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To switch between the set up text levels, use the “Increase list level” and “Decrease list level” functions on the “Home” tab.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5" name="Footer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6240463" y="1628775"/>
            <a:ext cx="5543550" cy="439261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To switch between the set up text levels, use the “Increase list level” and “Decrease list level” functions on the “Home” tab.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875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 userDrawn="1">
          <p15:clr>
            <a:srgbClr val="F26B43"/>
          </p15:clr>
        </p15:guide>
        <p15:guide id="2" pos="3749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709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793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DBAB903-6DBD-536E-B482-84E89B45C2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227068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499" imgH="499" progId="TCLayout.ActiveDocument.1">
                  <p:embed/>
                </p:oleObj>
              </mc:Choice>
              <mc:Fallback>
                <p:oleObj name="think-cell Slide" r:id="rId30" imgW="499" imgH="499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BAB903-6DBD-536E-B482-84E89B45C2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 bwMode="gray">
          <a:xfrm>
            <a:off x="11424592" y="6470315"/>
            <a:ext cx="504056" cy="1868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 bwMode="gray">
          <a:xfrm>
            <a:off x="407988" y="333000"/>
            <a:ext cx="11376025" cy="7925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 bwMode="gray">
          <a:xfrm>
            <a:off x="407987" y="1628775"/>
            <a:ext cx="11376025" cy="4392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To switch between the set up text levels, use the “Increase list level” and “Decrease list level” functions on the “Home” tab.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5" name="Footer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32001" y="6469556"/>
            <a:ext cx="9108516" cy="1876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Červený Kohout 2026 | 25.3.2026</a:t>
            </a:r>
            <a:endParaRPr lang="en-US" noProof="0" dirty="0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C4B56FAB-07B8-4150-8842-385D7BD7B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gray">
          <a:xfrm>
            <a:off x="11228917" y="6462248"/>
            <a:ext cx="127259" cy="216000"/>
          </a:xfrm>
          <a:custGeom>
            <a:avLst/>
            <a:gdLst>
              <a:gd name="T0" fmla="*/ 1544 w 1570"/>
              <a:gd name="T1" fmla="*/ 0 h 2675"/>
              <a:gd name="T2" fmla="*/ 1544 w 1570"/>
              <a:gd name="T3" fmla="*/ 0 h 2675"/>
              <a:gd name="T4" fmla="*/ 0 w 1570"/>
              <a:gd name="T5" fmla="*/ 2675 h 2675"/>
              <a:gd name="T6" fmla="*/ 26 w 1570"/>
              <a:gd name="T7" fmla="*/ 2675 h 2675"/>
              <a:gd name="T8" fmla="*/ 1570 w 1570"/>
              <a:gd name="T9" fmla="*/ 0 h 2675"/>
              <a:gd name="T10" fmla="*/ 1544 w 1570"/>
              <a:gd name="T11" fmla="*/ 0 h 2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0" h="2675">
                <a:moveTo>
                  <a:pt x="1544" y="0"/>
                </a:moveTo>
                <a:lnTo>
                  <a:pt x="1544" y="0"/>
                </a:lnTo>
                <a:lnTo>
                  <a:pt x="0" y="2675"/>
                </a:lnTo>
                <a:lnTo>
                  <a:pt x="26" y="2675"/>
                </a:lnTo>
                <a:lnTo>
                  <a:pt x="1570" y="0"/>
                </a:lnTo>
                <a:lnTo>
                  <a:pt x="1544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Box">
            <a:extLst>
              <a:ext uri="{FF2B5EF4-FFF2-40B4-BE49-F238E27FC236}">
                <a16:creationId xmlns:a16="http://schemas.microsoft.com/office/drawing/2014/main" id="{D02BFB88-8D10-4A00-8E3D-CA9A6FDA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1288510" y="6430004"/>
            <a:ext cx="152079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Box">
            <a:extLst>
              <a:ext uri="{FF2B5EF4-FFF2-40B4-BE49-F238E27FC236}">
                <a16:creationId xmlns:a16="http://schemas.microsoft.com/office/drawing/2014/main" id="{0690D21E-A84B-4D0B-BABA-B4D1561AC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1172124" y="6678007"/>
            <a:ext cx="152079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2" name="Logo">
            <a:extLst>
              <a:ext uri="{FF2B5EF4-FFF2-40B4-BE49-F238E27FC236}">
                <a16:creationId xmlns:a16="http://schemas.microsoft.com/office/drawing/2014/main" id="{A2A9B173-23D7-442F-B3BC-AFF0AD7D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 bwMode="gray">
          <a:xfrm>
            <a:off x="408000" y="6453000"/>
            <a:ext cx="870754" cy="205200"/>
          </a:xfrm>
          <a:prstGeom prst="rect">
            <a:avLst/>
          </a:prstGeom>
        </p:spPr>
      </p:pic>
      <p:grpSp>
        <p:nvGrpSpPr>
          <p:cNvPr id="31" name="Grid">
            <a:extLst>
              <a:ext uri="{FF2B5EF4-FFF2-40B4-BE49-F238E27FC236}">
                <a16:creationId xmlns:a16="http://schemas.microsoft.com/office/drawing/2014/main" id="{4D67C058-EF11-888C-2843-26BE61F46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68000" y="-171000"/>
            <a:ext cx="11952013" cy="6192000"/>
            <a:chOff x="-168000" y="-171000"/>
            <a:chExt cx="11952013" cy="6192000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298B9BD1-E09B-4FB0-9069-24413CC2DAB5}"/>
                </a:ext>
              </a:extLst>
            </p:cNvPr>
            <p:cNvCxnSpPr/>
            <p:nvPr/>
          </p:nvCxnSpPr>
          <p:spPr bwMode="gray">
            <a:xfrm>
              <a:off x="407988" y="-171000"/>
              <a:ext cx="0" cy="72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3C6AE7EF-8419-477D-B972-7AC647A65E03}"/>
                </a:ext>
              </a:extLst>
            </p:cNvPr>
            <p:cNvCxnSpPr/>
            <p:nvPr/>
          </p:nvCxnSpPr>
          <p:spPr bwMode="gray">
            <a:xfrm>
              <a:off x="4008000" y="-171000"/>
              <a:ext cx="0" cy="72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1019560E-01E4-4931-B723-671E1DD9F0FE}"/>
                </a:ext>
              </a:extLst>
            </p:cNvPr>
            <p:cNvCxnSpPr/>
            <p:nvPr/>
          </p:nvCxnSpPr>
          <p:spPr bwMode="gray">
            <a:xfrm>
              <a:off x="4296000" y="-171000"/>
              <a:ext cx="0" cy="72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6488AD63-355C-4C4C-80E4-0000C68933DC}"/>
                </a:ext>
              </a:extLst>
            </p:cNvPr>
            <p:cNvCxnSpPr/>
            <p:nvPr/>
          </p:nvCxnSpPr>
          <p:spPr bwMode="gray">
            <a:xfrm>
              <a:off x="11784013" y="-171000"/>
              <a:ext cx="0" cy="72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68E62EA2-970C-4484-8750-11AA2591CA1B}"/>
                </a:ext>
              </a:extLst>
            </p:cNvPr>
            <p:cNvCxnSpPr/>
            <p:nvPr/>
          </p:nvCxnSpPr>
          <p:spPr bwMode="gray">
            <a:xfrm>
              <a:off x="5952000" y="-171000"/>
              <a:ext cx="0" cy="72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D9A3DF59-1643-4F44-82C5-4A90582E4678}"/>
                </a:ext>
              </a:extLst>
            </p:cNvPr>
            <p:cNvCxnSpPr/>
            <p:nvPr/>
          </p:nvCxnSpPr>
          <p:spPr bwMode="gray">
            <a:xfrm>
              <a:off x="6240000" y="-171000"/>
              <a:ext cx="0" cy="72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510A6AA5-C41D-4121-89FE-A11293E06DBB}"/>
                </a:ext>
              </a:extLst>
            </p:cNvPr>
            <p:cNvCxnSpPr/>
            <p:nvPr/>
          </p:nvCxnSpPr>
          <p:spPr bwMode="gray">
            <a:xfrm>
              <a:off x="7896000" y="-171000"/>
              <a:ext cx="0" cy="72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9489B9FD-9C07-45B1-8CD4-8C352D257A21}"/>
                </a:ext>
              </a:extLst>
            </p:cNvPr>
            <p:cNvCxnSpPr/>
            <p:nvPr/>
          </p:nvCxnSpPr>
          <p:spPr bwMode="gray">
            <a:xfrm>
              <a:off x="8184000" y="-171000"/>
              <a:ext cx="0" cy="72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7CDD3BA0-0CEF-46E9-A680-79AEB927BFD7}"/>
                </a:ext>
              </a:extLst>
            </p:cNvPr>
            <p:cNvCxnSpPr>
              <a:cxnSpLocks/>
            </p:cNvCxnSpPr>
            <p:nvPr/>
          </p:nvCxnSpPr>
          <p:spPr bwMode="gray">
            <a:xfrm rot="5400000">
              <a:off x="-132000" y="297000"/>
              <a:ext cx="0" cy="72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B594BD43-929D-6E26-BE6C-21C04075B569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132000" y="1593000"/>
              <a:ext cx="0" cy="72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14089386-AA63-120E-69E9-DC57ADA3848C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132000" y="5985000"/>
              <a:ext cx="0" cy="72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8"/>
    </p:custDataLst>
    <p:extLst>
      <p:ext uri="{BB962C8B-B14F-4D97-AF65-F5344CB8AC3E}">
        <p14:creationId xmlns:p14="http://schemas.microsoft.com/office/powerpoint/2010/main" val="324629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4" r:id="rId3"/>
    <p:sldLayoutId id="2147483718" r:id="rId4"/>
    <p:sldLayoutId id="2147483672" r:id="rId5"/>
    <p:sldLayoutId id="2147483680" r:id="rId6"/>
    <p:sldLayoutId id="2147483692" r:id="rId7"/>
    <p:sldLayoutId id="2147483695" r:id="rId8"/>
    <p:sldLayoutId id="2147483699" r:id="rId9"/>
    <p:sldLayoutId id="2147483728" r:id="rId10"/>
    <p:sldLayoutId id="2147483701" r:id="rId11"/>
    <p:sldLayoutId id="2147483702" r:id="rId12"/>
    <p:sldLayoutId id="2147483703" r:id="rId13"/>
    <p:sldLayoutId id="2147483727" r:id="rId14"/>
    <p:sldLayoutId id="2147483704" r:id="rId15"/>
    <p:sldLayoutId id="2147483705" r:id="rId16"/>
    <p:sldLayoutId id="2147483667" r:id="rId17"/>
    <p:sldLayoutId id="2147483729" r:id="rId18"/>
    <p:sldLayoutId id="2147483730" r:id="rId19"/>
    <p:sldLayoutId id="2147483731" r:id="rId20"/>
    <p:sldLayoutId id="2147483684" r:id="rId21"/>
    <p:sldLayoutId id="2147483725" r:id="rId22"/>
    <p:sldLayoutId id="2147483732" r:id="rId23"/>
    <p:sldLayoutId id="2147483733" r:id="rId24"/>
    <p:sldLayoutId id="2147483734" r:id="rId25"/>
    <p:sldLayoutId id="2147483735" r:id="rId26"/>
  </p:sldLayoutIdLst>
  <p:hf hdr="0" dt="0"/>
  <p:txStyles>
    <p:titleStyle>
      <a:lvl1pPr algn="l" defTabSz="1219170" rtl="0" eaLnBrk="1" latinLnBrk="0" hangingPunct="1">
        <a:lnSpc>
          <a:spcPts val="3270"/>
        </a:lnSpc>
        <a:spcBef>
          <a:spcPct val="0"/>
        </a:spcBef>
        <a:buNone/>
        <a:defRPr sz="3200" b="1" kern="1200" cap="none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0000"/>
        </a:lnSpc>
        <a:spcBef>
          <a:spcPts val="400"/>
        </a:spcBef>
        <a:buClr>
          <a:srgbClr val="A19DA2"/>
        </a:buClr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10000"/>
        </a:lnSpc>
        <a:spcBef>
          <a:spcPts val="1200"/>
        </a:spcBef>
        <a:buClr>
          <a:srgbClr val="A19DA2"/>
        </a:buClr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1219170" rtl="0" eaLnBrk="1" latinLnBrk="0" hangingPunct="1">
        <a:lnSpc>
          <a:spcPct val="110000"/>
        </a:lnSpc>
        <a:spcBef>
          <a:spcPts val="400"/>
        </a:spcBef>
        <a:buClr>
          <a:srgbClr val="A19DA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1219170" rtl="0" eaLnBrk="1" latinLnBrk="0" hangingPunct="1">
        <a:lnSpc>
          <a:spcPct val="110000"/>
        </a:lnSpc>
        <a:spcBef>
          <a:spcPts val="400"/>
        </a:spcBef>
        <a:buClr>
          <a:srgbClr val="A19DA2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19170" rtl="0" eaLnBrk="1" latinLnBrk="0" hangingPunct="1">
        <a:lnSpc>
          <a:spcPct val="110000"/>
        </a:lnSpc>
        <a:spcBef>
          <a:spcPts val="600"/>
        </a:spcBef>
        <a:buClr>
          <a:srgbClr val="A19DA2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219170" rtl="0" eaLnBrk="1" latinLnBrk="0" hangingPunct="1">
        <a:lnSpc>
          <a:spcPct val="110000"/>
        </a:lnSpc>
        <a:spcBef>
          <a:spcPts val="1800"/>
        </a:spcBef>
        <a:buClr>
          <a:srgbClr val="A19DA2"/>
        </a:buClr>
        <a:buFontTx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216000" indent="-216000" algn="l" defTabSz="1219170" rtl="0" eaLnBrk="1" latinLnBrk="0" hangingPunct="1">
        <a:lnSpc>
          <a:spcPct val="110000"/>
        </a:lnSpc>
        <a:spcBef>
          <a:spcPts val="600"/>
        </a:spcBef>
        <a:buClr>
          <a:srgbClr val="A19DA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1219170" rtl="0" eaLnBrk="1" latinLnBrk="0" hangingPunct="1">
        <a:lnSpc>
          <a:spcPct val="110000"/>
        </a:lnSpc>
        <a:spcBef>
          <a:spcPts val="600"/>
        </a:spcBef>
        <a:buClr>
          <a:srgbClr val="A19DA2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32000" indent="-216000" algn="l" defTabSz="1219170" rtl="0" eaLnBrk="1" latinLnBrk="0" hangingPunct="1">
        <a:lnSpc>
          <a:spcPct val="110000"/>
        </a:lnSpc>
        <a:spcBef>
          <a:spcPts val="600"/>
        </a:spcBef>
        <a:buClr>
          <a:srgbClr val="A19DA2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9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40.xml"/><Relationship Id="rId7" Type="http://schemas.openxmlformats.org/officeDocument/2006/relationships/image" Target="../media/image1.e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41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4.xml"/><Relationship Id="rId7" Type="http://schemas.openxmlformats.org/officeDocument/2006/relationships/image" Target="../media/image1.e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45.xml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8.xml"/><Relationship Id="rId7" Type="http://schemas.openxmlformats.org/officeDocument/2006/relationships/image" Target="../media/image1.em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49.xml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52.xml"/><Relationship Id="rId7" Type="http://schemas.openxmlformats.org/officeDocument/2006/relationships/image" Target="../media/image1.emf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53.xm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7.xml"/><Relationship Id="rId7" Type="http://schemas.openxmlformats.org/officeDocument/2006/relationships/oleObject" Target="../embeddings/oleObject10.bin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0.xml"/><Relationship Id="rId6" Type="http://schemas.openxmlformats.org/officeDocument/2006/relationships/image" Target="../media/image24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2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34.xml"/><Relationship Id="rId10" Type="http://schemas.openxmlformats.org/officeDocument/2006/relationships/image" Target="../media/image12.jpeg"/><Relationship Id="rId4" Type="http://schemas.openxmlformats.org/officeDocument/2006/relationships/tags" Target="../tags/tag33.xml"/><Relationship Id="rId9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C7CDF03A-24F9-41EE-84CF-00A4861115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21441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C7CDF03A-24F9-41EE-84CF-00A4861115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2853" y="1460940"/>
            <a:ext cx="4139983" cy="196806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4500" cap="none" dirty="0">
                <a:solidFill>
                  <a:schemeClr val="accent3"/>
                </a:solidFill>
              </a:rPr>
              <a:t>Červený kohout 2026</a:t>
            </a:r>
            <a:endParaRPr lang="en-US" sz="4500" cap="none" dirty="0">
              <a:solidFill>
                <a:schemeClr val="accent3"/>
              </a:solidFill>
            </a:endParaRPr>
          </a:p>
        </p:txBody>
      </p:sp>
      <p:pic>
        <p:nvPicPr>
          <p:cNvPr id="7" name="Picture Placeholder 20">
            <a:extLst>
              <a:ext uri="{FF2B5EF4-FFF2-40B4-BE49-F238E27FC236}">
                <a16:creationId xmlns:a16="http://schemas.microsoft.com/office/drawing/2014/main" id="{84151371-03CD-4304-B918-4FB426DD83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2837" y="-3960"/>
            <a:ext cx="7609164" cy="6861959"/>
          </a:xfrm>
        </p:spPr>
      </p:pic>
      <p:pic>
        <p:nvPicPr>
          <p:cNvPr id="8" name="Picture 6" descr="Saving Lives Fire Images, Stock Photos &amp; Vectors | Shutterstock">
            <a:extLst>
              <a:ext uri="{FF2B5EF4-FFF2-40B4-BE49-F238E27FC236}">
                <a16:creationId xmlns:a16="http://schemas.microsoft.com/office/drawing/2014/main" id="{C4A556DD-EFD2-4578-8503-2608594FE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759034" y="-7620"/>
            <a:ext cx="4202086" cy="2314723"/>
          </a:xfrm>
          <a:prstGeom prst="parallelogram">
            <a:avLst>
              <a:gd name="adj" fmla="val 55690"/>
            </a:avLst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ata Center - Fire &amp;amp; Security Services | Chubb">
            <a:extLst>
              <a:ext uri="{FF2B5EF4-FFF2-40B4-BE49-F238E27FC236}">
                <a16:creationId xmlns:a16="http://schemas.microsoft.com/office/drawing/2014/main" id="{55B43493-069E-4499-935B-9CE624F3D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474"/>
          <a:stretch/>
        </p:blipFill>
        <p:spPr bwMode="auto">
          <a:xfrm>
            <a:off x="3485704" y="2297875"/>
            <a:ext cx="4283913" cy="2293388"/>
          </a:xfrm>
          <a:prstGeom prst="parallelogram">
            <a:avLst>
              <a:gd name="adj" fmla="val 55947"/>
            </a:avLst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DAEF5AE-76B4-4301-AA3B-04D905330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3433" y="4588030"/>
            <a:ext cx="4273200" cy="2273481"/>
          </a:xfrm>
          <a:prstGeom prst="parallelogram">
            <a:avLst>
              <a:gd name="adj" fmla="val 55690"/>
            </a:avLst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9B7F87-A0EC-4ABA-9AB7-5DDCFBDB988D}"/>
              </a:ext>
            </a:extLst>
          </p:cNvPr>
          <p:cNvSpPr txBox="1"/>
          <p:nvPr/>
        </p:nvSpPr>
        <p:spPr>
          <a:xfrm>
            <a:off x="2417074" y="5987010"/>
            <a:ext cx="1595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    Improve </a:t>
            </a:r>
          </a:p>
          <a:p>
            <a:r>
              <a:rPr lang="en-US" sz="1800" b="1">
                <a:solidFill>
                  <a:schemeClr val="bg1"/>
                </a:solidFill>
              </a:rPr>
              <a:t>  Building </a:t>
            </a:r>
          </a:p>
          <a:p>
            <a:r>
              <a:rPr lang="en-US" sz="1800" b="1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C695F4-C136-4F24-A4FB-7F3CFC04E5FD}"/>
              </a:ext>
            </a:extLst>
          </p:cNvPr>
          <p:cNvSpPr txBox="1"/>
          <p:nvPr/>
        </p:nvSpPr>
        <p:spPr>
          <a:xfrm>
            <a:off x="3656370" y="3957223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   Protecting </a:t>
            </a:r>
          </a:p>
          <a:p>
            <a:r>
              <a:rPr lang="en-US" sz="1800" b="1">
                <a:solidFill>
                  <a:schemeClr val="bg1"/>
                </a:solidFill>
              </a:rPr>
              <a:t>Assets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473C06-1121-438F-A58D-676C0CBF7FD9}"/>
              </a:ext>
            </a:extLst>
          </p:cNvPr>
          <p:cNvSpPr txBox="1"/>
          <p:nvPr/>
        </p:nvSpPr>
        <p:spPr>
          <a:xfrm>
            <a:off x="4972804" y="166875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  Saving</a:t>
            </a:r>
          </a:p>
          <a:p>
            <a:r>
              <a:rPr lang="en-US" sz="1800" b="1">
                <a:solidFill>
                  <a:schemeClr val="bg1"/>
                </a:solidFill>
              </a:rPr>
              <a:t>Lives</a:t>
            </a:r>
          </a:p>
        </p:txBody>
      </p:sp>
    </p:spTree>
    <p:extLst>
      <p:ext uri="{BB962C8B-B14F-4D97-AF65-F5344CB8AC3E}">
        <p14:creationId xmlns:p14="http://schemas.microsoft.com/office/powerpoint/2010/main" val="383486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356B1C8-35B4-6807-EDD0-E82B444CE4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9" imgH="499" progId="TCLayout.ActiveDocument.1">
                  <p:embed/>
                </p:oleObj>
              </mc:Choice>
              <mc:Fallback>
                <p:oleObj name="think-cell Slide" r:id="rId3" imgW="499" imgH="499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56B1C8-35B4-6807-EDD0-E82B444CE4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1CF45D8-746A-4082-B1F8-13171F03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2656"/>
            <a:ext cx="11376025" cy="792538"/>
          </a:xfrm>
        </p:spPr>
        <p:txBody>
          <a:bodyPr vert="horz"/>
          <a:lstStyle/>
          <a:p>
            <a:r>
              <a:rPr lang="cs-CZ" dirty="0"/>
              <a:t>Koncepce požárních ucpávek dle technických norem řady ČSN 73 08xx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2B8348-6D44-4388-8229-73C146F1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sz="2000" b="1" dirty="0">
                <a:solidFill>
                  <a:schemeClr val="tx2"/>
                </a:solidFill>
              </a:rPr>
              <a:t>ČSN 73 0872 – Ochrana staveb proti šíření požáru VZT zařízením</a:t>
            </a:r>
          </a:p>
          <a:p>
            <a:pPr marL="0" indent="0"/>
            <a:r>
              <a:rPr lang="cs-CZ" sz="1800" b="1" dirty="0"/>
              <a:t>Základní požadavky normy z hlediska prostupu požárně dělící konstrukcí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Norma nezohledňuje instalaci </a:t>
            </a:r>
            <a:r>
              <a:rPr lang="cs-CZ" sz="1800" dirty="0">
                <a:solidFill>
                  <a:schemeClr val="tx1"/>
                </a:solidFill>
              </a:rPr>
              <a:t>požární ucpávky</a:t>
            </a:r>
            <a:r>
              <a:rPr lang="cs-CZ" sz="1800" b="0" dirty="0">
                <a:solidFill>
                  <a:schemeClr val="tx1"/>
                </a:solidFill>
              </a:rPr>
              <a:t>, pouze požární klapky</a:t>
            </a:r>
          </a:p>
          <a:p>
            <a:pPr lvl="1"/>
            <a:r>
              <a:rPr lang="cs-CZ" sz="1800" b="0" dirty="0">
                <a:solidFill>
                  <a:schemeClr val="tx1"/>
                </a:solidFill>
              </a:rPr>
              <a:t>Klapka nemusí být instalována pokud (čl. 4.2.1):</a:t>
            </a:r>
          </a:p>
          <a:p>
            <a:pPr lvl="2"/>
            <a:r>
              <a:rPr lang="cs-CZ" sz="1800" dirty="0"/>
              <a:t>Průřez do 40.000 mm</a:t>
            </a:r>
            <a:r>
              <a:rPr lang="cs-CZ" sz="1800" baseline="30000" dirty="0"/>
              <a:t>2</a:t>
            </a:r>
            <a:r>
              <a:rPr lang="cs-CZ" sz="1800" dirty="0"/>
              <a:t> (do 90.000 mm</a:t>
            </a:r>
            <a:r>
              <a:rPr lang="cs-CZ" sz="1800" baseline="30000" dirty="0"/>
              <a:t>2</a:t>
            </a:r>
            <a:r>
              <a:rPr lang="cs-CZ" sz="1800" dirty="0"/>
              <a:t> pokud je instalováno ZOKT), souhrnná plocha prostupů max 1/100 plochy požárně dělící konstrukce, vzdálenost prostupů nejméně 500 mm</a:t>
            </a:r>
          </a:p>
          <a:p>
            <a:pPr marL="0" lvl="2" indent="0">
              <a:buNone/>
            </a:pPr>
            <a:r>
              <a:rPr lang="cs-CZ" sz="1800" dirty="0"/>
              <a:t>nebo</a:t>
            </a:r>
          </a:p>
          <a:p>
            <a:pPr lvl="2"/>
            <a:r>
              <a:rPr lang="cs-CZ" sz="1800" dirty="0"/>
              <a:t>Potrubí je požárně chráněné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CAF43C-6F96-4F45-A04D-4890349A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6CA1A627-56AA-4E4B-8F19-89A82879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3065" y="6469556"/>
            <a:ext cx="9017451" cy="187694"/>
          </a:xfrm>
        </p:spPr>
        <p:txBody>
          <a:bodyPr/>
          <a:lstStyle/>
          <a:p>
            <a:r>
              <a:rPr lang="cs-CZ" noProof="0"/>
              <a:t>Červený Kohout 2026 | 25.3.2026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758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60B70FA-3229-BA87-D334-4174234394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8542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99" imgH="499" progId="TCLayout.ActiveDocument.1">
                  <p:embed/>
                </p:oleObj>
              </mc:Choice>
              <mc:Fallback>
                <p:oleObj name="think-cell Slide" r:id="rId6" imgW="499" imgH="499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60B70FA-3229-BA87-D334-4174234394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A2950D3-668F-A0A9-E072-D2DB5339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0A89E41-0B2C-DF09-6FBD-0AA3AA47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Reflektuje realita na stavbách současnou legislativu?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7D2F16-6B10-2A5F-E0EE-766B9798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E26DAE-D219-B3FA-6368-DD0A7CE9A96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016" y="1628775"/>
            <a:ext cx="5545088" cy="4392613"/>
          </a:xfrm>
        </p:spPr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Zhodnocení s aktuální legislativou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Průřez prostupujícího potrubí max. 40 000 mm</a:t>
            </a:r>
            <a:r>
              <a:rPr lang="cs-CZ" baseline="30000" dirty="0"/>
              <a:t>2</a:t>
            </a:r>
            <a:endParaRPr lang="cs-CZ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Souhrnná plocha VZT max. 1/100 plochy PDK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Vzájemná vzdálenost 500 mm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2"/>
                </a:solidFill>
              </a:rPr>
              <a:t>Správné řešení: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Instalace požární klapky</a:t>
            </a:r>
          </a:p>
          <a:p>
            <a:pPr>
              <a:lnSpc>
                <a:spcPct val="150000"/>
              </a:lnSpc>
            </a:pPr>
            <a:r>
              <a:rPr lang="cs-CZ" dirty="0"/>
              <a:t>Nebo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Požárně chráněné potrubí v souladu s ČSN 73 0872 a ČSN 73 0810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2"/>
                </a:solidFill>
              </a:rPr>
              <a:t>Kde je chyba?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Absence příslušné požární izolace i požární klapky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8" name="Zástupný symbol obrázku 6" descr="Obsah obrázku flétna/dudy, ocel, žehlička, Potrubní doprava&#10;&#10;Obsah generovaný pomocí AI může být nesprávný.">
            <a:extLst>
              <a:ext uri="{FF2B5EF4-FFF2-40B4-BE49-F238E27FC236}">
                <a16:creationId xmlns:a16="http://schemas.microsoft.com/office/drawing/2014/main" id="{6F3A95EB-584C-692F-C9AD-73D4FB33F1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6" b="20286"/>
          <a:stretch>
            <a:fillRect/>
          </a:stretch>
        </p:blipFill>
        <p:spPr>
          <a:xfrm>
            <a:off x="407988" y="1628775"/>
            <a:ext cx="5543550" cy="4392613"/>
          </a:xfrm>
        </p:spPr>
      </p:pic>
      <p:grpSp>
        <p:nvGrpSpPr>
          <p:cNvPr id="20" name="Group 141">
            <a:extLst>
              <a:ext uri="{FF2B5EF4-FFF2-40B4-BE49-F238E27FC236}">
                <a16:creationId xmlns:a16="http://schemas.microsoft.com/office/drawing/2014/main" id="{3B906D9A-26BC-8EA8-8F42-8042DEFD8EEA}"/>
              </a:ext>
            </a:extLst>
          </p:cNvPr>
          <p:cNvGrpSpPr/>
          <p:nvPr/>
        </p:nvGrpSpPr>
        <p:grpSpPr bwMode="gray">
          <a:xfrm>
            <a:off x="10596517" y="1968394"/>
            <a:ext cx="288000" cy="288000"/>
            <a:chOff x="1021617" y="4034646"/>
            <a:chExt cx="299077" cy="316538"/>
          </a:xfrm>
        </p:grpSpPr>
        <p:sp>
          <p:nvSpPr>
            <p:cNvPr id="21" name="Two (3)">
              <a:extLst>
                <a:ext uri="{FF2B5EF4-FFF2-40B4-BE49-F238E27FC236}">
                  <a16:creationId xmlns:a16="http://schemas.microsoft.com/office/drawing/2014/main" id="{64A05A5C-8EA5-A2FE-7DA0-8F96D48A285C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21617" y="4034646"/>
              <a:ext cx="299077" cy="316538"/>
            </a:xfrm>
            <a:prstGeom prst="ellipse">
              <a:avLst/>
            </a:prstGeom>
            <a:solidFill>
              <a:srgbClr val="19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22" name="Grafik 877">
              <a:extLst>
                <a:ext uri="{FF2B5EF4-FFF2-40B4-BE49-F238E27FC236}">
                  <a16:creationId xmlns:a16="http://schemas.microsoft.com/office/drawing/2014/main" id="{35E2FE11-15AD-DCDD-EA28-89F739F60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3908" y="4068823"/>
              <a:ext cx="251014" cy="251012"/>
            </a:xfrm>
            <a:prstGeom prst="rect">
              <a:avLst/>
            </a:prstGeom>
          </p:spPr>
        </p:pic>
      </p:grpSp>
      <p:grpSp>
        <p:nvGrpSpPr>
          <p:cNvPr id="23" name="Group 141">
            <a:extLst>
              <a:ext uri="{FF2B5EF4-FFF2-40B4-BE49-F238E27FC236}">
                <a16:creationId xmlns:a16="http://schemas.microsoft.com/office/drawing/2014/main" id="{A75E1A93-D986-CA8E-D1B3-7BA3E078497A}"/>
              </a:ext>
            </a:extLst>
          </p:cNvPr>
          <p:cNvGrpSpPr/>
          <p:nvPr/>
        </p:nvGrpSpPr>
        <p:grpSpPr bwMode="gray">
          <a:xfrm>
            <a:off x="10596517" y="2336478"/>
            <a:ext cx="288000" cy="288000"/>
            <a:chOff x="1021617" y="4034646"/>
            <a:chExt cx="299077" cy="316538"/>
          </a:xfrm>
        </p:grpSpPr>
        <p:sp>
          <p:nvSpPr>
            <p:cNvPr id="24" name="Two (3)">
              <a:extLst>
                <a:ext uri="{FF2B5EF4-FFF2-40B4-BE49-F238E27FC236}">
                  <a16:creationId xmlns:a16="http://schemas.microsoft.com/office/drawing/2014/main" id="{3519C5AA-782C-54EF-A8F6-BFA732B9E51E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021617" y="4034646"/>
              <a:ext cx="299077" cy="316538"/>
            </a:xfrm>
            <a:prstGeom prst="ellipse">
              <a:avLst/>
            </a:prstGeom>
            <a:solidFill>
              <a:srgbClr val="19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25" name="Grafik 877">
              <a:extLst>
                <a:ext uri="{FF2B5EF4-FFF2-40B4-BE49-F238E27FC236}">
                  <a16:creationId xmlns:a16="http://schemas.microsoft.com/office/drawing/2014/main" id="{BDA3EAE9-1DAC-73D1-EC41-DD2BAAF5B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3908" y="4068823"/>
              <a:ext cx="251014" cy="251012"/>
            </a:xfrm>
            <a:prstGeom prst="rect">
              <a:avLst/>
            </a:prstGeom>
          </p:spPr>
        </p:pic>
      </p:grpSp>
      <p:grpSp>
        <p:nvGrpSpPr>
          <p:cNvPr id="26" name="Group 306">
            <a:extLst>
              <a:ext uri="{FF2B5EF4-FFF2-40B4-BE49-F238E27FC236}">
                <a16:creationId xmlns:a16="http://schemas.microsoft.com/office/drawing/2014/main" id="{452BA917-A224-12EE-2E35-A8B12F94C28C}"/>
              </a:ext>
            </a:extLst>
          </p:cNvPr>
          <p:cNvGrpSpPr/>
          <p:nvPr/>
        </p:nvGrpSpPr>
        <p:grpSpPr bwMode="gray">
          <a:xfrm>
            <a:off x="9264352" y="2708920"/>
            <a:ext cx="288000" cy="288000"/>
            <a:chOff x="1021618" y="4034646"/>
            <a:chExt cx="299077" cy="316538"/>
          </a:xfrm>
        </p:grpSpPr>
        <p:sp>
          <p:nvSpPr>
            <p:cNvPr id="27" name="Two (3)">
              <a:extLst>
                <a:ext uri="{FF2B5EF4-FFF2-40B4-BE49-F238E27FC236}">
                  <a16:creationId xmlns:a16="http://schemas.microsoft.com/office/drawing/2014/main" id="{FAE6C743-C573-85E8-8C11-71952C4EA4AE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021618" y="4034646"/>
              <a:ext cx="299077" cy="316538"/>
            </a:xfrm>
            <a:prstGeom prst="ellipse">
              <a:avLst/>
            </a:prstGeom>
            <a:solidFill>
              <a:srgbClr val="FF0000"/>
            </a:solidFill>
            <a:ln w="22225" algn="ctr">
              <a:noFill/>
              <a:round/>
              <a:headEnd/>
              <a:tailEnd/>
            </a:ln>
          </p:spPr>
          <p:txBody>
            <a:bodyPr wrap="none" lIns="104270" tIns="52136" rIns="104270" bIns="52136" anchor="ctr"/>
            <a:lstStyle/>
            <a:p>
              <a:pPr algn="ctr" defTabSz="1042779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308">
              <a:extLst>
                <a:ext uri="{FF2B5EF4-FFF2-40B4-BE49-F238E27FC236}">
                  <a16:creationId xmlns:a16="http://schemas.microsoft.com/office/drawing/2014/main" id="{18FCD701-5E90-FCE7-0442-28E56E91121D}"/>
                </a:ext>
              </a:extLst>
            </p:cNvPr>
            <p:cNvSpPr/>
            <p:nvPr/>
          </p:nvSpPr>
          <p:spPr bwMode="gray">
            <a:xfrm rot="18900000">
              <a:off x="1095444" y="4174331"/>
              <a:ext cx="15142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Rectangle 312">
              <a:extLst>
                <a:ext uri="{FF2B5EF4-FFF2-40B4-BE49-F238E27FC236}">
                  <a16:creationId xmlns:a16="http://schemas.microsoft.com/office/drawing/2014/main" id="{4FE95C73-B00A-E1D8-4EB7-F482AA78FDCF}"/>
                </a:ext>
              </a:extLst>
            </p:cNvPr>
            <p:cNvSpPr/>
            <p:nvPr/>
          </p:nvSpPr>
          <p:spPr bwMode="gray">
            <a:xfrm rot="13500000">
              <a:off x="1093061" y="4174330"/>
              <a:ext cx="15142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5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3D080-9F2C-FBE5-AEAC-C0B7C1D63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43C04054-9BFE-5066-987A-FC00C55768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99" imgH="499" progId="TCLayout.ActiveDocument.1">
                  <p:embed/>
                </p:oleObj>
              </mc:Choice>
              <mc:Fallback>
                <p:oleObj name="think-cell Slide" r:id="rId6" imgW="499" imgH="499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3C04054-9BFE-5066-987A-FC00C5576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5A214C6-6605-78E6-0519-D0C2696F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AE482F7-FCC3-359B-42D0-8C9AB6B1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Reflektuje realita na stavbách současnou legislativu?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1C9900-375A-6E26-21BA-4F6F243A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grpSp>
        <p:nvGrpSpPr>
          <p:cNvPr id="23" name="Group 141">
            <a:extLst>
              <a:ext uri="{FF2B5EF4-FFF2-40B4-BE49-F238E27FC236}">
                <a16:creationId xmlns:a16="http://schemas.microsoft.com/office/drawing/2014/main" id="{1BFACCC5-CB87-D280-ADB4-7F249344BE2F}"/>
              </a:ext>
            </a:extLst>
          </p:cNvPr>
          <p:cNvGrpSpPr/>
          <p:nvPr/>
        </p:nvGrpSpPr>
        <p:grpSpPr bwMode="gray">
          <a:xfrm>
            <a:off x="10596517" y="2336478"/>
            <a:ext cx="288000" cy="288000"/>
            <a:chOff x="1021617" y="4034646"/>
            <a:chExt cx="299077" cy="316538"/>
          </a:xfrm>
        </p:grpSpPr>
        <p:sp>
          <p:nvSpPr>
            <p:cNvPr id="24" name="Two (3)">
              <a:extLst>
                <a:ext uri="{FF2B5EF4-FFF2-40B4-BE49-F238E27FC236}">
                  <a16:creationId xmlns:a16="http://schemas.microsoft.com/office/drawing/2014/main" id="{42A2724C-35A9-7E6D-B90A-9A8A92153103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21617" y="4034646"/>
              <a:ext cx="299077" cy="316538"/>
            </a:xfrm>
            <a:prstGeom prst="ellipse">
              <a:avLst/>
            </a:prstGeom>
            <a:solidFill>
              <a:srgbClr val="19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25" name="Grafik 877">
              <a:extLst>
                <a:ext uri="{FF2B5EF4-FFF2-40B4-BE49-F238E27FC236}">
                  <a16:creationId xmlns:a16="http://schemas.microsoft.com/office/drawing/2014/main" id="{0C7BAFCE-7183-6791-68AD-06E4B35E3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3908" y="4068823"/>
              <a:ext cx="251014" cy="251012"/>
            </a:xfrm>
            <a:prstGeom prst="rect">
              <a:avLst/>
            </a:prstGeom>
          </p:spPr>
        </p:pic>
      </p:grpSp>
      <p:grpSp>
        <p:nvGrpSpPr>
          <p:cNvPr id="26" name="Group 306">
            <a:extLst>
              <a:ext uri="{FF2B5EF4-FFF2-40B4-BE49-F238E27FC236}">
                <a16:creationId xmlns:a16="http://schemas.microsoft.com/office/drawing/2014/main" id="{78106FE1-5B01-12CE-22AB-666552A299CE}"/>
              </a:ext>
            </a:extLst>
          </p:cNvPr>
          <p:cNvGrpSpPr/>
          <p:nvPr/>
        </p:nvGrpSpPr>
        <p:grpSpPr bwMode="gray">
          <a:xfrm>
            <a:off x="9264352" y="2708920"/>
            <a:ext cx="288000" cy="288000"/>
            <a:chOff x="1021618" y="4034646"/>
            <a:chExt cx="299077" cy="316538"/>
          </a:xfrm>
        </p:grpSpPr>
        <p:sp>
          <p:nvSpPr>
            <p:cNvPr id="27" name="Two (3)">
              <a:extLst>
                <a:ext uri="{FF2B5EF4-FFF2-40B4-BE49-F238E27FC236}">
                  <a16:creationId xmlns:a16="http://schemas.microsoft.com/office/drawing/2014/main" id="{740AA197-A763-FCB1-DF7D-EB6616A8C48B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021618" y="4034646"/>
              <a:ext cx="299077" cy="316538"/>
            </a:xfrm>
            <a:prstGeom prst="ellipse">
              <a:avLst/>
            </a:prstGeom>
            <a:solidFill>
              <a:srgbClr val="FF0000"/>
            </a:solidFill>
            <a:ln w="22225" algn="ctr">
              <a:noFill/>
              <a:round/>
              <a:headEnd/>
              <a:tailEnd/>
            </a:ln>
          </p:spPr>
          <p:txBody>
            <a:bodyPr wrap="none" lIns="104270" tIns="52136" rIns="104270" bIns="52136" anchor="ctr"/>
            <a:lstStyle/>
            <a:p>
              <a:pPr algn="ctr" defTabSz="1042779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308">
              <a:extLst>
                <a:ext uri="{FF2B5EF4-FFF2-40B4-BE49-F238E27FC236}">
                  <a16:creationId xmlns:a16="http://schemas.microsoft.com/office/drawing/2014/main" id="{1FE5FB0B-D7C6-5C53-BB29-A6D9D09BCE57}"/>
                </a:ext>
              </a:extLst>
            </p:cNvPr>
            <p:cNvSpPr/>
            <p:nvPr/>
          </p:nvSpPr>
          <p:spPr bwMode="gray">
            <a:xfrm rot="18900000">
              <a:off x="1095444" y="4174331"/>
              <a:ext cx="15142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Rectangle 312">
              <a:extLst>
                <a:ext uri="{FF2B5EF4-FFF2-40B4-BE49-F238E27FC236}">
                  <a16:creationId xmlns:a16="http://schemas.microsoft.com/office/drawing/2014/main" id="{9EBCB2D5-1B11-861E-AF6C-70826BC83711}"/>
                </a:ext>
              </a:extLst>
            </p:cNvPr>
            <p:cNvSpPr/>
            <p:nvPr/>
          </p:nvSpPr>
          <p:spPr bwMode="gray">
            <a:xfrm rot="13500000">
              <a:off x="1093061" y="4174330"/>
              <a:ext cx="15142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1" name="Zástupný symbol obrázku 8" descr="Obsah obrázku Kompozitní materiál, zeď, interiér, přestavba&#10;&#10;Obsah generovaný pomocí AI může být nesprávný.">
            <a:extLst>
              <a:ext uri="{FF2B5EF4-FFF2-40B4-BE49-F238E27FC236}">
                <a16:creationId xmlns:a16="http://schemas.microsoft.com/office/drawing/2014/main" id="{EC6E43EC-D1FA-6DA7-105B-B064BFF533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2674"/>
          <a:stretch>
            <a:fillRect/>
          </a:stretch>
        </p:blipFill>
        <p:spPr>
          <a:xfrm>
            <a:off x="407988" y="1628775"/>
            <a:ext cx="5543550" cy="4392613"/>
          </a:xfrm>
        </p:spPr>
      </p:pic>
      <p:grpSp>
        <p:nvGrpSpPr>
          <p:cNvPr id="12" name="Group 306">
            <a:extLst>
              <a:ext uri="{FF2B5EF4-FFF2-40B4-BE49-F238E27FC236}">
                <a16:creationId xmlns:a16="http://schemas.microsoft.com/office/drawing/2014/main" id="{775E0496-E9D3-1BF7-413F-5F7E506C3ACC}"/>
              </a:ext>
            </a:extLst>
          </p:cNvPr>
          <p:cNvGrpSpPr/>
          <p:nvPr/>
        </p:nvGrpSpPr>
        <p:grpSpPr bwMode="gray">
          <a:xfrm>
            <a:off x="10617982" y="1964675"/>
            <a:ext cx="288000" cy="288000"/>
            <a:chOff x="1021618" y="4034646"/>
            <a:chExt cx="299077" cy="316538"/>
          </a:xfrm>
        </p:grpSpPr>
        <p:sp>
          <p:nvSpPr>
            <p:cNvPr id="13" name="Two (3)">
              <a:extLst>
                <a:ext uri="{FF2B5EF4-FFF2-40B4-BE49-F238E27FC236}">
                  <a16:creationId xmlns:a16="http://schemas.microsoft.com/office/drawing/2014/main" id="{AC6078BD-EB98-4B28-43C6-2A2AFC51FC0C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021618" y="4034646"/>
              <a:ext cx="299077" cy="316538"/>
            </a:xfrm>
            <a:prstGeom prst="ellipse">
              <a:avLst/>
            </a:prstGeom>
            <a:solidFill>
              <a:srgbClr val="FF0000"/>
            </a:solidFill>
            <a:ln w="22225" algn="ctr">
              <a:noFill/>
              <a:round/>
              <a:headEnd/>
              <a:tailEnd/>
            </a:ln>
          </p:spPr>
          <p:txBody>
            <a:bodyPr wrap="none" lIns="104270" tIns="52136" rIns="104270" bIns="52136" anchor="ctr"/>
            <a:lstStyle/>
            <a:p>
              <a:pPr algn="ctr" defTabSz="1042779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308">
              <a:extLst>
                <a:ext uri="{FF2B5EF4-FFF2-40B4-BE49-F238E27FC236}">
                  <a16:creationId xmlns:a16="http://schemas.microsoft.com/office/drawing/2014/main" id="{C8E51612-C4D5-D73A-6097-9BA43F1DEF97}"/>
                </a:ext>
              </a:extLst>
            </p:cNvPr>
            <p:cNvSpPr/>
            <p:nvPr/>
          </p:nvSpPr>
          <p:spPr bwMode="gray">
            <a:xfrm rot="18900000">
              <a:off x="1095444" y="4174331"/>
              <a:ext cx="15142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Rectangle 312">
              <a:extLst>
                <a:ext uri="{FF2B5EF4-FFF2-40B4-BE49-F238E27FC236}">
                  <a16:creationId xmlns:a16="http://schemas.microsoft.com/office/drawing/2014/main" id="{94D40201-AE82-02AB-28C7-88BCAD28BDD1}"/>
                </a:ext>
              </a:extLst>
            </p:cNvPr>
            <p:cNvSpPr/>
            <p:nvPr/>
          </p:nvSpPr>
          <p:spPr bwMode="gray">
            <a:xfrm rot="13500000">
              <a:off x="1093061" y="4174330"/>
              <a:ext cx="15142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8" name="Zástupný obsah 5">
            <a:extLst>
              <a:ext uri="{FF2B5EF4-FFF2-40B4-BE49-F238E27FC236}">
                <a16:creationId xmlns:a16="http://schemas.microsoft.com/office/drawing/2014/main" id="{A72FA72A-D588-D58B-53F0-243200F2BE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875" y="1628775"/>
            <a:ext cx="5545138" cy="4392613"/>
          </a:xfrm>
        </p:spPr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Zhodnocení s aktuální legislativou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Průřez prostupujícího potrubí max. 40 000 mm</a:t>
            </a:r>
            <a:r>
              <a:rPr lang="cs-CZ" baseline="30000" dirty="0"/>
              <a:t>2</a:t>
            </a:r>
            <a:endParaRPr lang="cs-CZ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Souhrnná plocha VZT max. 1/100 plochy PDK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Vzájemná vzdálenost 500 mm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2"/>
                </a:solidFill>
              </a:rPr>
              <a:t>Správné řešení: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Instalace požární klapky</a:t>
            </a:r>
          </a:p>
          <a:p>
            <a:pPr>
              <a:lnSpc>
                <a:spcPct val="150000"/>
              </a:lnSpc>
            </a:pPr>
            <a:r>
              <a:rPr lang="cs-CZ" dirty="0"/>
              <a:t>Nebo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Požárně chráněné potrubí v souladu s ČSN 73 0872 a ČSN 73 0810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2"/>
                </a:solidFill>
              </a:rPr>
              <a:t>Kde je chyba?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Nedodržený předpis výrobce klapky – vzájemné vzdálenosti a odsazení klapky od stropní konstrukce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0F682-6C2C-53A2-CF63-765C3C36B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58C5D97-0E4C-016D-C242-7035597390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99" imgH="499" progId="TCLayout.ActiveDocument.1">
                  <p:embed/>
                </p:oleObj>
              </mc:Choice>
              <mc:Fallback>
                <p:oleObj name="think-cell Slide" r:id="rId6" imgW="499" imgH="499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58C5D97-0E4C-016D-C242-7035597390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90DFDC0-3F59-2AAA-BED0-FF51C07A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0C150D1-8FA2-21B4-CAD1-0D789BF4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Reflektuje realita na stavbách současnou legislativu?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B2871D-AC5D-E265-4E26-A9BCFC8ED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grpSp>
        <p:nvGrpSpPr>
          <p:cNvPr id="23" name="Group 141">
            <a:extLst>
              <a:ext uri="{FF2B5EF4-FFF2-40B4-BE49-F238E27FC236}">
                <a16:creationId xmlns:a16="http://schemas.microsoft.com/office/drawing/2014/main" id="{4BA8950E-B297-1444-CA43-2BEECD6506A7}"/>
              </a:ext>
            </a:extLst>
          </p:cNvPr>
          <p:cNvGrpSpPr/>
          <p:nvPr/>
        </p:nvGrpSpPr>
        <p:grpSpPr bwMode="gray">
          <a:xfrm>
            <a:off x="10596517" y="2336478"/>
            <a:ext cx="288000" cy="288000"/>
            <a:chOff x="1021617" y="4034646"/>
            <a:chExt cx="299077" cy="316538"/>
          </a:xfrm>
        </p:grpSpPr>
        <p:sp>
          <p:nvSpPr>
            <p:cNvPr id="24" name="Two (3)">
              <a:extLst>
                <a:ext uri="{FF2B5EF4-FFF2-40B4-BE49-F238E27FC236}">
                  <a16:creationId xmlns:a16="http://schemas.microsoft.com/office/drawing/2014/main" id="{EDA19D9D-8357-8F7A-6729-C8556BF7221C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21617" y="4034646"/>
              <a:ext cx="299077" cy="316538"/>
            </a:xfrm>
            <a:prstGeom prst="ellipse">
              <a:avLst/>
            </a:prstGeom>
            <a:solidFill>
              <a:srgbClr val="19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25" name="Grafik 877">
              <a:extLst>
                <a:ext uri="{FF2B5EF4-FFF2-40B4-BE49-F238E27FC236}">
                  <a16:creationId xmlns:a16="http://schemas.microsoft.com/office/drawing/2014/main" id="{E9699B4C-5A9C-ECFC-6B63-1BAF80F5C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3908" y="4068823"/>
              <a:ext cx="251014" cy="251012"/>
            </a:xfrm>
            <a:prstGeom prst="rect">
              <a:avLst/>
            </a:prstGeom>
          </p:spPr>
        </p:pic>
      </p:grpSp>
      <p:grpSp>
        <p:nvGrpSpPr>
          <p:cNvPr id="26" name="Group 306">
            <a:extLst>
              <a:ext uri="{FF2B5EF4-FFF2-40B4-BE49-F238E27FC236}">
                <a16:creationId xmlns:a16="http://schemas.microsoft.com/office/drawing/2014/main" id="{655BAEA2-2522-1816-D8F0-787FE36F6D3B}"/>
              </a:ext>
            </a:extLst>
          </p:cNvPr>
          <p:cNvGrpSpPr/>
          <p:nvPr/>
        </p:nvGrpSpPr>
        <p:grpSpPr bwMode="gray">
          <a:xfrm>
            <a:off x="9264352" y="2708920"/>
            <a:ext cx="288000" cy="288000"/>
            <a:chOff x="1021618" y="4034646"/>
            <a:chExt cx="299077" cy="316538"/>
          </a:xfrm>
        </p:grpSpPr>
        <p:sp>
          <p:nvSpPr>
            <p:cNvPr id="27" name="Two (3)">
              <a:extLst>
                <a:ext uri="{FF2B5EF4-FFF2-40B4-BE49-F238E27FC236}">
                  <a16:creationId xmlns:a16="http://schemas.microsoft.com/office/drawing/2014/main" id="{3998778B-31F5-4353-1DD3-7297F35C3696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021618" y="4034646"/>
              <a:ext cx="299077" cy="316538"/>
            </a:xfrm>
            <a:prstGeom prst="ellipse">
              <a:avLst/>
            </a:prstGeom>
            <a:solidFill>
              <a:srgbClr val="FF0000"/>
            </a:solidFill>
            <a:ln w="22225" algn="ctr">
              <a:noFill/>
              <a:round/>
              <a:headEnd/>
              <a:tailEnd/>
            </a:ln>
          </p:spPr>
          <p:txBody>
            <a:bodyPr wrap="none" lIns="104270" tIns="52136" rIns="104270" bIns="52136" anchor="ctr"/>
            <a:lstStyle/>
            <a:p>
              <a:pPr algn="ctr" defTabSz="1042779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308">
              <a:extLst>
                <a:ext uri="{FF2B5EF4-FFF2-40B4-BE49-F238E27FC236}">
                  <a16:creationId xmlns:a16="http://schemas.microsoft.com/office/drawing/2014/main" id="{B60C90D7-3CDF-0CBF-E386-40472410348D}"/>
                </a:ext>
              </a:extLst>
            </p:cNvPr>
            <p:cNvSpPr/>
            <p:nvPr/>
          </p:nvSpPr>
          <p:spPr bwMode="gray">
            <a:xfrm rot="18900000">
              <a:off x="1095444" y="4174331"/>
              <a:ext cx="15142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Rectangle 312">
              <a:extLst>
                <a:ext uri="{FF2B5EF4-FFF2-40B4-BE49-F238E27FC236}">
                  <a16:creationId xmlns:a16="http://schemas.microsoft.com/office/drawing/2014/main" id="{8108B0FD-F54D-C8E3-7634-1A1B1E7B0C21}"/>
                </a:ext>
              </a:extLst>
            </p:cNvPr>
            <p:cNvSpPr/>
            <p:nvPr/>
          </p:nvSpPr>
          <p:spPr bwMode="gray">
            <a:xfrm rot="13500000">
              <a:off x="1093061" y="4174330"/>
              <a:ext cx="15142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8" name="Zástupný obsah 5">
            <a:extLst>
              <a:ext uri="{FF2B5EF4-FFF2-40B4-BE49-F238E27FC236}">
                <a16:creationId xmlns:a16="http://schemas.microsoft.com/office/drawing/2014/main" id="{E2B5EC56-8D3A-8242-CE60-0986F33555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875" y="1628775"/>
            <a:ext cx="5545138" cy="4392613"/>
          </a:xfrm>
        </p:spPr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Zhodnocení s aktuální legislativou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Průřez prostupujícího potrubí max. 40 000 mm</a:t>
            </a:r>
            <a:r>
              <a:rPr lang="cs-CZ" baseline="30000" dirty="0"/>
              <a:t>2</a:t>
            </a:r>
            <a:endParaRPr lang="cs-CZ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Souhrnná plocha VZT max. 1/100 plochy PDK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Vzájemná vzdálenost 500 mm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2"/>
                </a:solidFill>
              </a:rPr>
              <a:t>Správné řešení: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Instalace požární klapky</a:t>
            </a:r>
          </a:p>
          <a:p>
            <a:pPr>
              <a:lnSpc>
                <a:spcPct val="150000"/>
              </a:lnSpc>
            </a:pPr>
            <a:r>
              <a:rPr lang="cs-CZ" dirty="0"/>
              <a:t>Nebo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Požárně chráněné potrubí v souladu s ČSN 73 0872 a ČSN 73 0810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2"/>
                </a:solidFill>
              </a:rPr>
              <a:t>Kde je chyba?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Absence příslušné požární izolace VZT – pouze tepelná izolace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7" name="Zástupný symbol obrázku 8" descr="Obsah obrázku flétna/dudy, Potrubní doprava, Ocelová trubka, území&#10;&#10;Obsah generovaný pomocí AI může být nesprávný.">
            <a:extLst>
              <a:ext uri="{FF2B5EF4-FFF2-40B4-BE49-F238E27FC236}">
                <a16:creationId xmlns:a16="http://schemas.microsoft.com/office/drawing/2014/main" id="{EF707E3B-9CAE-A57E-3A68-71C8CDA0C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1" r="21561"/>
          <a:stretch>
            <a:fillRect/>
          </a:stretch>
        </p:blipFill>
        <p:spPr>
          <a:xfrm>
            <a:off x="407988" y="1628775"/>
            <a:ext cx="5543550" cy="4392613"/>
          </a:xfrm>
        </p:spPr>
      </p:pic>
      <p:grpSp>
        <p:nvGrpSpPr>
          <p:cNvPr id="8" name="Group 141">
            <a:extLst>
              <a:ext uri="{FF2B5EF4-FFF2-40B4-BE49-F238E27FC236}">
                <a16:creationId xmlns:a16="http://schemas.microsoft.com/office/drawing/2014/main" id="{1623F761-0A5D-579F-659C-F6D304936494}"/>
              </a:ext>
            </a:extLst>
          </p:cNvPr>
          <p:cNvGrpSpPr/>
          <p:nvPr/>
        </p:nvGrpSpPr>
        <p:grpSpPr bwMode="gray">
          <a:xfrm>
            <a:off x="10619181" y="1940860"/>
            <a:ext cx="288000" cy="288000"/>
            <a:chOff x="1021617" y="4034646"/>
            <a:chExt cx="299077" cy="316538"/>
          </a:xfrm>
        </p:grpSpPr>
        <p:sp>
          <p:nvSpPr>
            <p:cNvPr id="10" name="Two (3)">
              <a:extLst>
                <a:ext uri="{FF2B5EF4-FFF2-40B4-BE49-F238E27FC236}">
                  <a16:creationId xmlns:a16="http://schemas.microsoft.com/office/drawing/2014/main" id="{D63D75B7-0785-1408-B6D9-FF6404D93BE6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021617" y="4034646"/>
              <a:ext cx="299077" cy="316538"/>
            </a:xfrm>
            <a:prstGeom prst="ellipse">
              <a:avLst/>
            </a:prstGeom>
            <a:solidFill>
              <a:srgbClr val="19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16" name="Grafik 877">
              <a:extLst>
                <a:ext uri="{FF2B5EF4-FFF2-40B4-BE49-F238E27FC236}">
                  <a16:creationId xmlns:a16="http://schemas.microsoft.com/office/drawing/2014/main" id="{74BD56C2-29AB-824A-5DED-3775C0C7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3908" y="4068823"/>
              <a:ext cx="251014" cy="251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0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215B8-647C-2FBC-1116-2E502F9AC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2EBA597-13C9-E9D9-1D3B-F2CABE72BD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99" imgH="499" progId="TCLayout.ActiveDocument.1">
                  <p:embed/>
                </p:oleObj>
              </mc:Choice>
              <mc:Fallback>
                <p:oleObj name="think-cell Slide" r:id="rId6" imgW="499" imgH="499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EBA597-13C9-E9D9-1D3B-F2CABE72B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CB0912F-36A0-D3FA-5581-201B754B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81BDA00-178D-66E2-02E8-E5F59E7B2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Reflektuje realita na stavbách současnou legislativu?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67AC35-3221-2148-A509-AE9EF68A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grpSp>
        <p:nvGrpSpPr>
          <p:cNvPr id="23" name="Group 141">
            <a:extLst>
              <a:ext uri="{FF2B5EF4-FFF2-40B4-BE49-F238E27FC236}">
                <a16:creationId xmlns:a16="http://schemas.microsoft.com/office/drawing/2014/main" id="{909E7764-5D67-6129-2122-832C001A98C5}"/>
              </a:ext>
            </a:extLst>
          </p:cNvPr>
          <p:cNvGrpSpPr/>
          <p:nvPr/>
        </p:nvGrpSpPr>
        <p:grpSpPr bwMode="gray">
          <a:xfrm>
            <a:off x="10596517" y="2336478"/>
            <a:ext cx="288000" cy="288000"/>
            <a:chOff x="1021617" y="4034646"/>
            <a:chExt cx="299077" cy="316538"/>
          </a:xfrm>
        </p:grpSpPr>
        <p:sp>
          <p:nvSpPr>
            <p:cNvPr id="24" name="Two (3)">
              <a:extLst>
                <a:ext uri="{FF2B5EF4-FFF2-40B4-BE49-F238E27FC236}">
                  <a16:creationId xmlns:a16="http://schemas.microsoft.com/office/drawing/2014/main" id="{D159FDD7-2B6D-1E9A-4D6D-4F8DE6E607DC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21617" y="4034646"/>
              <a:ext cx="299077" cy="316538"/>
            </a:xfrm>
            <a:prstGeom prst="ellipse">
              <a:avLst/>
            </a:prstGeom>
            <a:solidFill>
              <a:srgbClr val="19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25" name="Grafik 877">
              <a:extLst>
                <a:ext uri="{FF2B5EF4-FFF2-40B4-BE49-F238E27FC236}">
                  <a16:creationId xmlns:a16="http://schemas.microsoft.com/office/drawing/2014/main" id="{49F68B66-FA2B-A8D9-18B2-DD2EE1F60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3908" y="4068823"/>
              <a:ext cx="251014" cy="251012"/>
            </a:xfrm>
            <a:prstGeom prst="rect">
              <a:avLst/>
            </a:prstGeom>
          </p:spPr>
        </p:pic>
      </p:grpSp>
      <p:grpSp>
        <p:nvGrpSpPr>
          <p:cNvPr id="26" name="Group 306">
            <a:extLst>
              <a:ext uri="{FF2B5EF4-FFF2-40B4-BE49-F238E27FC236}">
                <a16:creationId xmlns:a16="http://schemas.microsoft.com/office/drawing/2014/main" id="{4DCAA8F8-0B58-5ECA-2FF7-8BCFB6417969}"/>
              </a:ext>
            </a:extLst>
          </p:cNvPr>
          <p:cNvGrpSpPr/>
          <p:nvPr/>
        </p:nvGrpSpPr>
        <p:grpSpPr bwMode="gray">
          <a:xfrm>
            <a:off x="9264352" y="2708920"/>
            <a:ext cx="288000" cy="288000"/>
            <a:chOff x="1021618" y="4034646"/>
            <a:chExt cx="299077" cy="316538"/>
          </a:xfrm>
        </p:grpSpPr>
        <p:sp>
          <p:nvSpPr>
            <p:cNvPr id="27" name="Two (3)">
              <a:extLst>
                <a:ext uri="{FF2B5EF4-FFF2-40B4-BE49-F238E27FC236}">
                  <a16:creationId xmlns:a16="http://schemas.microsoft.com/office/drawing/2014/main" id="{7F634000-DF5F-BBF5-6EF2-B7C8E63EF83F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021618" y="4034646"/>
              <a:ext cx="299077" cy="316538"/>
            </a:xfrm>
            <a:prstGeom prst="ellipse">
              <a:avLst/>
            </a:prstGeom>
            <a:solidFill>
              <a:srgbClr val="FF0000"/>
            </a:solidFill>
            <a:ln w="22225" algn="ctr">
              <a:noFill/>
              <a:round/>
              <a:headEnd/>
              <a:tailEnd/>
            </a:ln>
          </p:spPr>
          <p:txBody>
            <a:bodyPr wrap="none" lIns="104270" tIns="52136" rIns="104270" bIns="52136" anchor="ctr"/>
            <a:lstStyle/>
            <a:p>
              <a:pPr algn="ctr" defTabSz="1042779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308">
              <a:extLst>
                <a:ext uri="{FF2B5EF4-FFF2-40B4-BE49-F238E27FC236}">
                  <a16:creationId xmlns:a16="http://schemas.microsoft.com/office/drawing/2014/main" id="{E7551A92-3C2B-4F3A-B284-26CBF5C4D11C}"/>
                </a:ext>
              </a:extLst>
            </p:cNvPr>
            <p:cNvSpPr/>
            <p:nvPr/>
          </p:nvSpPr>
          <p:spPr bwMode="gray">
            <a:xfrm rot="18900000">
              <a:off x="1095444" y="4174331"/>
              <a:ext cx="15142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Rectangle 312">
              <a:extLst>
                <a:ext uri="{FF2B5EF4-FFF2-40B4-BE49-F238E27FC236}">
                  <a16:creationId xmlns:a16="http://schemas.microsoft.com/office/drawing/2014/main" id="{825ABA3F-DBDC-28A6-A8AA-7A23CFA78CCF}"/>
                </a:ext>
              </a:extLst>
            </p:cNvPr>
            <p:cNvSpPr/>
            <p:nvPr/>
          </p:nvSpPr>
          <p:spPr bwMode="gray">
            <a:xfrm rot="13500000">
              <a:off x="1093061" y="4174330"/>
              <a:ext cx="15142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8" name="Zástupný obsah 5">
            <a:extLst>
              <a:ext uri="{FF2B5EF4-FFF2-40B4-BE49-F238E27FC236}">
                <a16:creationId xmlns:a16="http://schemas.microsoft.com/office/drawing/2014/main" id="{FF776346-F268-A531-F7E0-FAF97244F5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875" y="1628775"/>
            <a:ext cx="5545138" cy="4392613"/>
          </a:xfrm>
        </p:spPr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Zhodnocení s aktuální legislativou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Průřez prostupujícího potrubí max. 40 000 mm</a:t>
            </a:r>
            <a:r>
              <a:rPr lang="cs-CZ" baseline="30000" dirty="0"/>
              <a:t>2</a:t>
            </a:r>
            <a:endParaRPr lang="cs-CZ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Souhrnná plocha VZT max. 1/100 plochy PDK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Vzájemná vzdálenost 500 mm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2"/>
                </a:solidFill>
              </a:rPr>
              <a:t>Správné řešení: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Instalace požární klapky</a:t>
            </a:r>
          </a:p>
          <a:p>
            <a:pPr>
              <a:lnSpc>
                <a:spcPct val="150000"/>
              </a:lnSpc>
            </a:pPr>
            <a:r>
              <a:rPr lang="cs-CZ" dirty="0"/>
              <a:t>Nebo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Požárně chráněné potrubí v souladu s ČSN 73 0872 a ČSN 73 0810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2"/>
                </a:solidFill>
              </a:rPr>
              <a:t>Kde je chyba?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Absence příslušné požární izolace VZT na druhé větvi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Pokud není splněna vzájemná vzdálenost 500 mm – opatření platí pro obě VZT potrubí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grpSp>
        <p:nvGrpSpPr>
          <p:cNvPr id="8" name="Group 141">
            <a:extLst>
              <a:ext uri="{FF2B5EF4-FFF2-40B4-BE49-F238E27FC236}">
                <a16:creationId xmlns:a16="http://schemas.microsoft.com/office/drawing/2014/main" id="{257DAA65-6496-430D-DD5B-AE5F439C48A1}"/>
              </a:ext>
            </a:extLst>
          </p:cNvPr>
          <p:cNvGrpSpPr/>
          <p:nvPr/>
        </p:nvGrpSpPr>
        <p:grpSpPr bwMode="gray">
          <a:xfrm>
            <a:off x="10619181" y="1940860"/>
            <a:ext cx="288000" cy="288000"/>
            <a:chOff x="1021617" y="4034646"/>
            <a:chExt cx="299077" cy="316538"/>
          </a:xfrm>
        </p:grpSpPr>
        <p:sp>
          <p:nvSpPr>
            <p:cNvPr id="10" name="Two (3)">
              <a:extLst>
                <a:ext uri="{FF2B5EF4-FFF2-40B4-BE49-F238E27FC236}">
                  <a16:creationId xmlns:a16="http://schemas.microsoft.com/office/drawing/2014/main" id="{9A36021E-702A-C93A-4156-0938B8A31F59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021617" y="4034646"/>
              <a:ext cx="299077" cy="316538"/>
            </a:xfrm>
            <a:prstGeom prst="ellipse">
              <a:avLst/>
            </a:prstGeom>
            <a:solidFill>
              <a:srgbClr val="19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16" name="Grafik 877">
              <a:extLst>
                <a:ext uri="{FF2B5EF4-FFF2-40B4-BE49-F238E27FC236}">
                  <a16:creationId xmlns:a16="http://schemas.microsoft.com/office/drawing/2014/main" id="{6B7F14A2-7004-F3CB-F469-D30C06F71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3908" y="4068823"/>
              <a:ext cx="251014" cy="251012"/>
            </a:xfrm>
            <a:prstGeom prst="rect">
              <a:avLst/>
            </a:prstGeom>
          </p:spPr>
        </p:pic>
      </p:grpSp>
      <p:pic>
        <p:nvPicPr>
          <p:cNvPr id="11" name="Zástupný symbol obrázku 6" descr="Obsah obrázku zeď, Kompozitní materiál, interiér, budova&#10;&#10;Obsah generovaný pomocí AI může být nesprávný.">
            <a:extLst>
              <a:ext uri="{FF2B5EF4-FFF2-40B4-BE49-F238E27FC236}">
                <a16:creationId xmlns:a16="http://schemas.microsoft.com/office/drawing/2014/main" id="{B9C902E4-5ABF-19EA-0A00-AD62AACAC54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40005" r="64" b="567"/>
          <a:stretch>
            <a:fillRect/>
          </a:stretch>
        </p:blipFill>
        <p:spPr>
          <a:xfrm>
            <a:off x="407988" y="1628775"/>
            <a:ext cx="5543550" cy="4392613"/>
          </a:xfrm>
        </p:spPr>
      </p:pic>
    </p:spTree>
    <p:extLst>
      <p:ext uri="{BB962C8B-B14F-4D97-AF65-F5344CB8AC3E}">
        <p14:creationId xmlns:p14="http://schemas.microsoft.com/office/powerpoint/2010/main" val="114121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6AA5059-68A4-5138-75EF-C2694C5B6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3364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9" imgH="499" progId="TCLayout.ActiveDocument.1">
                  <p:embed/>
                </p:oleObj>
              </mc:Choice>
              <mc:Fallback>
                <p:oleObj name="think-cell Slide" r:id="rId3" imgW="499" imgH="499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6AA5059-68A4-5138-75EF-C2694C5B6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93E958-6E15-2F7C-F98D-9D2CCF9BDE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C30AC5-BEF2-EC4A-C6A3-9D759E77E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2A6E61-264B-1CDC-BC0F-FF98680DA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cs-CZ" dirty="0"/>
              <a:t>Jak by to mělo být správně?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2B8C4BF-60A4-C873-14D5-46836FA56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233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480D4D5-EB05-E189-567B-6082BBA849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99" imgH="499" progId="TCLayout.ActiveDocument.1">
                  <p:embed/>
                </p:oleObj>
              </mc:Choice>
              <mc:Fallback>
                <p:oleObj name="think-cell Slide" r:id="rId7" imgW="499" imgH="499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80D4D5-EB05-E189-567B-6082BBA849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E0086C-27D3-C265-1407-C0A2B256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Červený Kohout 2026 | 25.3.2026</a:t>
            </a:r>
            <a:endParaRPr lang="en-US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C6FBDA-1D3B-DE09-B5F5-BF483D80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971FD0EB-0B6C-A4EF-53FB-37814FD8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A teď si to přeneseme do praxe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BD39626-DB5D-A4DC-10C3-2FCCC3CE7C2B}"/>
              </a:ext>
            </a:extLst>
          </p:cNvPr>
          <p:cNvSpPr txBox="1"/>
          <p:nvPr/>
        </p:nvSpPr>
        <p:spPr>
          <a:xfrm>
            <a:off x="479376" y="2281968"/>
            <a:ext cx="2795637" cy="2748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</a:pPr>
            <a:r>
              <a:rPr lang="cs-CZ" sz="1800" b="1" dirty="0"/>
              <a:t>Instalace požární klapky?</a:t>
            </a:r>
          </a:p>
        </p:txBody>
      </p:sp>
      <p:grpSp>
        <p:nvGrpSpPr>
          <p:cNvPr id="15" name="Group 141">
            <a:extLst>
              <a:ext uri="{FF2B5EF4-FFF2-40B4-BE49-F238E27FC236}">
                <a16:creationId xmlns:a16="http://schemas.microsoft.com/office/drawing/2014/main" id="{CA5BAA3C-ECA9-EA5E-8090-A5BB05F99B82}"/>
              </a:ext>
            </a:extLst>
          </p:cNvPr>
          <p:cNvGrpSpPr/>
          <p:nvPr/>
        </p:nvGrpSpPr>
        <p:grpSpPr bwMode="gray">
          <a:xfrm>
            <a:off x="3639422" y="1906295"/>
            <a:ext cx="288000" cy="288000"/>
            <a:chOff x="1021617" y="4034646"/>
            <a:chExt cx="299077" cy="316538"/>
          </a:xfrm>
        </p:grpSpPr>
        <p:sp>
          <p:nvSpPr>
            <p:cNvPr id="16" name="Two (3)">
              <a:extLst>
                <a:ext uri="{FF2B5EF4-FFF2-40B4-BE49-F238E27FC236}">
                  <a16:creationId xmlns:a16="http://schemas.microsoft.com/office/drawing/2014/main" id="{5C814CBC-D1AA-F591-A8C2-051C21942663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21617" y="4034646"/>
              <a:ext cx="299077" cy="316538"/>
            </a:xfrm>
            <a:prstGeom prst="ellipse">
              <a:avLst/>
            </a:prstGeom>
            <a:solidFill>
              <a:srgbClr val="19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17" name="Grafik 877">
              <a:extLst>
                <a:ext uri="{FF2B5EF4-FFF2-40B4-BE49-F238E27FC236}">
                  <a16:creationId xmlns:a16="http://schemas.microsoft.com/office/drawing/2014/main" id="{47F8710C-950F-8016-52E5-2192B5A66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3908" y="4068823"/>
              <a:ext cx="251014" cy="251012"/>
            </a:xfrm>
            <a:prstGeom prst="rect">
              <a:avLst/>
            </a:prstGeom>
          </p:spPr>
        </p:pic>
      </p:grpSp>
      <p:grpSp>
        <p:nvGrpSpPr>
          <p:cNvPr id="18" name="Group 306">
            <a:extLst>
              <a:ext uri="{FF2B5EF4-FFF2-40B4-BE49-F238E27FC236}">
                <a16:creationId xmlns:a16="http://schemas.microsoft.com/office/drawing/2014/main" id="{B8E44074-5158-EC60-9A47-FBF363B3F994}"/>
              </a:ext>
            </a:extLst>
          </p:cNvPr>
          <p:cNvGrpSpPr/>
          <p:nvPr/>
        </p:nvGrpSpPr>
        <p:grpSpPr bwMode="gray">
          <a:xfrm>
            <a:off x="3646051" y="2773625"/>
            <a:ext cx="288000" cy="288000"/>
            <a:chOff x="1021618" y="4034646"/>
            <a:chExt cx="299077" cy="316538"/>
          </a:xfrm>
        </p:grpSpPr>
        <p:sp>
          <p:nvSpPr>
            <p:cNvPr id="19" name="Two (3)">
              <a:extLst>
                <a:ext uri="{FF2B5EF4-FFF2-40B4-BE49-F238E27FC236}">
                  <a16:creationId xmlns:a16="http://schemas.microsoft.com/office/drawing/2014/main" id="{4F602362-D526-6EC4-A01D-02504EFCC3D9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21618" y="4034646"/>
              <a:ext cx="299077" cy="316538"/>
            </a:xfrm>
            <a:prstGeom prst="ellipse">
              <a:avLst/>
            </a:prstGeom>
            <a:solidFill>
              <a:srgbClr val="FF0000"/>
            </a:solidFill>
            <a:ln w="22225" algn="ctr">
              <a:noFill/>
              <a:round/>
              <a:headEnd/>
              <a:tailEnd/>
            </a:ln>
          </p:spPr>
          <p:txBody>
            <a:bodyPr wrap="none" lIns="104270" tIns="52136" rIns="104270" bIns="52136" anchor="ctr"/>
            <a:lstStyle/>
            <a:p>
              <a:pPr algn="ctr" defTabSz="1042779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308">
              <a:extLst>
                <a:ext uri="{FF2B5EF4-FFF2-40B4-BE49-F238E27FC236}">
                  <a16:creationId xmlns:a16="http://schemas.microsoft.com/office/drawing/2014/main" id="{EE32269D-45FC-77A5-3601-15FFDD043240}"/>
                </a:ext>
              </a:extLst>
            </p:cNvPr>
            <p:cNvSpPr/>
            <p:nvPr/>
          </p:nvSpPr>
          <p:spPr bwMode="gray">
            <a:xfrm rot="18900000">
              <a:off x="1095444" y="4174331"/>
              <a:ext cx="15142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Rectangle 312">
              <a:extLst>
                <a:ext uri="{FF2B5EF4-FFF2-40B4-BE49-F238E27FC236}">
                  <a16:creationId xmlns:a16="http://schemas.microsoft.com/office/drawing/2014/main" id="{680175F1-F676-D92F-EB3F-EEB578BE6C82}"/>
                </a:ext>
              </a:extLst>
            </p:cNvPr>
            <p:cNvSpPr/>
            <p:nvPr/>
          </p:nvSpPr>
          <p:spPr bwMode="gray">
            <a:xfrm rot="13500000">
              <a:off x="1093061" y="4174330"/>
              <a:ext cx="15142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4ECB42F-2C77-3F22-CC4A-4536CCDBDF4E}"/>
              </a:ext>
            </a:extLst>
          </p:cNvPr>
          <p:cNvSpPr txBox="1"/>
          <p:nvPr/>
        </p:nvSpPr>
        <p:spPr>
          <a:xfrm>
            <a:off x="4379831" y="1762909"/>
            <a:ext cx="6552728" cy="5712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</a:pPr>
            <a:r>
              <a:rPr lang="cs-CZ" sz="1800" b="1" dirty="0"/>
              <a:t>Test dle EN 1366-2</a:t>
            </a:r>
            <a:r>
              <a:rPr lang="cs-CZ" sz="1800" dirty="0"/>
              <a:t>. Zabudování do stavby včetně zatěsnění předepisuje výrobce klapky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DBA6796-B7EE-6814-11B9-0519CB4C1C24}"/>
              </a:ext>
            </a:extLst>
          </p:cNvPr>
          <p:cNvSpPr txBox="1"/>
          <p:nvPr/>
        </p:nvSpPr>
        <p:spPr>
          <a:xfrm>
            <a:off x="4379831" y="2627960"/>
            <a:ext cx="6552728" cy="5712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</a:pPr>
            <a:r>
              <a:rPr lang="cs-CZ" sz="1800" dirty="0"/>
              <a:t>Aplikování výjimek z ČSN 73 0872: plochy a vzdálenosti nebo požárně chráněná VZT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DAD351B-B189-4F6C-A7EC-C2924336B56B}"/>
              </a:ext>
            </a:extLst>
          </p:cNvPr>
          <p:cNvSpPr txBox="1"/>
          <p:nvPr/>
        </p:nvSpPr>
        <p:spPr>
          <a:xfrm>
            <a:off x="450574" y="3522663"/>
            <a:ext cx="2492092" cy="9426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</a:pPr>
            <a:r>
              <a:rPr lang="cs-CZ" sz="1800" b="1" dirty="0" err="1"/>
              <a:t>Vyjímky</a:t>
            </a:r>
            <a:r>
              <a:rPr lang="cs-CZ" sz="1800" b="1" dirty="0"/>
              <a:t> z ČSN 73 0872</a:t>
            </a:r>
          </a:p>
          <a:p>
            <a:pPr algn="l">
              <a:buClr>
                <a:srgbClr val="A19DA2"/>
              </a:buClr>
            </a:pPr>
            <a:r>
              <a:rPr lang="cs-CZ" sz="1400" dirty="0"/>
              <a:t>40 000 mm2</a:t>
            </a:r>
          </a:p>
          <a:p>
            <a:pPr algn="l">
              <a:buClr>
                <a:srgbClr val="A19DA2"/>
              </a:buClr>
            </a:pPr>
            <a:r>
              <a:rPr lang="cs-CZ" sz="1400" dirty="0"/>
              <a:t>1/100 plochy PDK</a:t>
            </a:r>
          </a:p>
          <a:p>
            <a:pPr algn="l">
              <a:buClr>
                <a:srgbClr val="A19DA2"/>
              </a:buClr>
            </a:pPr>
            <a:r>
              <a:rPr lang="cs-CZ" sz="1400" dirty="0"/>
              <a:t>500 mm vzdálenost prostupů</a:t>
            </a:r>
          </a:p>
        </p:txBody>
      </p:sp>
      <p:grpSp>
        <p:nvGrpSpPr>
          <p:cNvPr id="25" name="Group 141">
            <a:extLst>
              <a:ext uri="{FF2B5EF4-FFF2-40B4-BE49-F238E27FC236}">
                <a16:creationId xmlns:a16="http://schemas.microsoft.com/office/drawing/2014/main" id="{734C95E6-AF89-C462-32F3-FDB75CF6812A}"/>
              </a:ext>
            </a:extLst>
          </p:cNvPr>
          <p:cNvGrpSpPr/>
          <p:nvPr/>
        </p:nvGrpSpPr>
        <p:grpSpPr bwMode="gray">
          <a:xfrm>
            <a:off x="3641099" y="3522663"/>
            <a:ext cx="288000" cy="288000"/>
            <a:chOff x="1021617" y="4034646"/>
            <a:chExt cx="299077" cy="316538"/>
          </a:xfrm>
        </p:grpSpPr>
        <p:sp>
          <p:nvSpPr>
            <p:cNvPr id="26" name="Two (3)">
              <a:extLst>
                <a:ext uri="{FF2B5EF4-FFF2-40B4-BE49-F238E27FC236}">
                  <a16:creationId xmlns:a16="http://schemas.microsoft.com/office/drawing/2014/main" id="{E905AFC2-F39D-A8FC-10FE-1D92E63BAC6F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021617" y="4034646"/>
              <a:ext cx="299077" cy="316538"/>
            </a:xfrm>
            <a:prstGeom prst="ellipse">
              <a:avLst/>
            </a:prstGeom>
            <a:solidFill>
              <a:srgbClr val="19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27" name="Grafik 877">
              <a:extLst>
                <a:ext uri="{FF2B5EF4-FFF2-40B4-BE49-F238E27FC236}">
                  <a16:creationId xmlns:a16="http://schemas.microsoft.com/office/drawing/2014/main" id="{EF5D8187-3058-67A4-08A9-B1F2C14F8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3908" y="4068823"/>
              <a:ext cx="251014" cy="251012"/>
            </a:xfrm>
            <a:prstGeom prst="rect">
              <a:avLst/>
            </a:prstGeom>
          </p:spPr>
        </p:pic>
      </p:grp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F42801C-7C5E-929E-8344-547B473C38DE}"/>
              </a:ext>
            </a:extLst>
          </p:cNvPr>
          <p:cNvSpPr txBox="1"/>
          <p:nvPr/>
        </p:nvSpPr>
        <p:spPr>
          <a:xfrm>
            <a:off x="4379831" y="3429000"/>
            <a:ext cx="6552728" cy="5712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</a:pPr>
            <a:r>
              <a:rPr lang="cs-CZ" sz="1800" dirty="0"/>
              <a:t>Těsnění materiály stupně hořlavosti C1 (třída reakce na oheň B), těsnění musí vykazovat shodnou požární odolnost jako PDK</a:t>
            </a:r>
          </a:p>
        </p:txBody>
      </p:sp>
      <p:grpSp>
        <p:nvGrpSpPr>
          <p:cNvPr id="29" name="Group 306">
            <a:extLst>
              <a:ext uri="{FF2B5EF4-FFF2-40B4-BE49-F238E27FC236}">
                <a16:creationId xmlns:a16="http://schemas.microsoft.com/office/drawing/2014/main" id="{DAE8E02F-9D61-515E-2679-33C9BB5CC7CA}"/>
              </a:ext>
            </a:extLst>
          </p:cNvPr>
          <p:cNvGrpSpPr/>
          <p:nvPr/>
        </p:nvGrpSpPr>
        <p:grpSpPr bwMode="gray">
          <a:xfrm>
            <a:off x="3646051" y="4161783"/>
            <a:ext cx="288000" cy="288000"/>
            <a:chOff x="1021618" y="4034646"/>
            <a:chExt cx="299077" cy="316538"/>
          </a:xfrm>
        </p:grpSpPr>
        <p:sp>
          <p:nvSpPr>
            <p:cNvPr id="30" name="Two (3)">
              <a:extLst>
                <a:ext uri="{FF2B5EF4-FFF2-40B4-BE49-F238E27FC236}">
                  <a16:creationId xmlns:a16="http://schemas.microsoft.com/office/drawing/2014/main" id="{8B1EE3AD-1BF0-A136-9047-87EDA701421F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021618" y="4034646"/>
              <a:ext cx="299077" cy="316538"/>
            </a:xfrm>
            <a:prstGeom prst="ellipse">
              <a:avLst/>
            </a:prstGeom>
            <a:solidFill>
              <a:srgbClr val="FF0000"/>
            </a:solidFill>
            <a:ln w="22225" algn="ctr">
              <a:noFill/>
              <a:round/>
              <a:headEnd/>
              <a:tailEnd/>
            </a:ln>
          </p:spPr>
          <p:txBody>
            <a:bodyPr wrap="none" lIns="104270" tIns="52136" rIns="104270" bIns="52136" anchor="ctr"/>
            <a:lstStyle/>
            <a:p>
              <a:pPr algn="ctr" defTabSz="1042779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8">
              <a:extLst>
                <a:ext uri="{FF2B5EF4-FFF2-40B4-BE49-F238E27FC236}">
                  <a16:creationId xmlns:a16="http://schemas.microsoft.com/office/drawing/2014/main" id="{967C5887-4C7F-E2F2-2055-70012068DBA2}"/>
                </a:ext>
              </a:extLst>
            </p:cNvPr>
            <p:cNvSpPr/>
            <p:nvPr/>
          </p:nvSpPr>
          <p:spPr bwMode="gray">
            <a:xfrm rot="18900000">
              <a:off x="1095444" y="4174331"/>
              <a:ext cx="15142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Rectangle 312">
              <a:extLst>
                <a:ext uri="{FF2B5EF4-FFF2-40B4-BE49-F238E27FC236}">
                  <a16:creationId xmlns:a16="http://schemas.microsoft.com/office/drawing/2014/main" id="{090D18B9-9BBC-76CD-1CC8-24C720659058}"/>
                </a:ext>
              </a:extLst>
            </p:cNvPr>
            <p:cNvSpPr/>
            <p:nvPr/>
          </p:nvSpPr>
          <p:spPr bwMode="gray">
            <a:xfrm rot="13500000">
              <a:off x="1093061" y="4174330"/>
              <a:ext cx="15142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E50560C-50C0-02E1-79EB-12143A86F6CA}"/>
              </a:ext>
            </a:extLst>
          </p:cNvPr>
          <p:cNvSpPr txBox="1"/>
          <p:nvPr/>
        </p:nvSpPr>
        <p:spPr>
          <a:xfrm>
            <a:off x="4379831" y="4168341"/>
            <a:ext cx="6552728" cy="274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</a:pPr>
            <a:r>
              <a:rPr lang="cs-CZ" sz="1800" dirty="0"/>
              <a:t>Požárně chráněná VZT. </a:t>
            </a:r>
            <a:r>
              <a:rPr lang="cs-CZ" sz="1800" b="1" dirty="0"/>
              <a:t>Test dle EN 1366-1</a:t>
            </a:r>
          </a:p>
        </p:txBody>
      </p:sp>
      <p:sp>
        <p:nvSpPr>
          <p:cNvPr id="34" name="Zástupný obsah 4">
            <a:extLst>
              <a:ext uri="{FF2B5EF4-FFF2-40B4-BE49-F238E27FC236}">
                <a16:creationId xmlns:a16="http://schemas.microsoft.com/office/drawing/2014/main" id="{24DF0EF9-E17F-8B41-486F-2E2FA6F8D474}"/>
              </a:ext>
            </a:extLst>
          </p:cNvPr>
          <p:cNvSpPr txBox="1">
            <a:spLocks/>
          </p:cNvSpPr>
          <p:nvPr/>
        </p:nvSpPr>
        <p:spPr>
          <a:xfrm>
            <a:off x="407988" y="5044687"/>
            <a:ext cx="11376025" cy="631198"/>
          </a:xfrm>
          <a:prstGeom prst="rect">
            <a:avLst/>
          </a:prstGeom>
          <a:solidFill>
            <a:schemeClr val="tx2"/>
          </a:solidFill>
          <a:ln w="31750">
            <a:noFill/>
          </a:ln>
        </p:spPr>
        <p:txBody>
          <a:bodyPr anchor="ctr"/>
          <a:lstStyle>
            <a:lvl1pPr marL="266700" indent="-266700" algn="l" defTabSz="1219170" rtl="0" eaLnBrk="1" latinLnBrk="0" hangingPunct="1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3600" indent="-266400" algn="l" defTabSz="1219170" rtl="0" eaLnBrk="1" latinLnBrk="0" hangingPunct="1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  <a:buFont typeface="Arial" panose="020B0604020202020204" pitchFamily="34" charset="0"/>
              <a:buChar char="–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664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400" indent="-2667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667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Požární ucpávky se testují dle EN 1366-3. Dle této normy se VZT potrubí testovat NESMÍ!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4" grpId="0"/>
      <p:bldP spid="28" grpId="0"/>
      <p:bldP spid="33" grpId="0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EBA6241-3491-BC31-02C3-367F14AAD0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BA6241-3491-BC31-02C3-367F14AAD0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7A17FF2-D835-BF29-870D-00960FF27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3882078"/>
            <a:ext cx="3600451" cy="2139310"/>
          </a:xfrm>
        </p:spPr>
        <p:txBody>
          <a:bodyPr/>
          <a:lstStyle/>
          <a:p>
            <a:pPr marL="0" indent="0">
              <a:buNone/>
            </a:pPr>
            <a:r>
              <a:rPr lang="cs-CZ" sz="1600" b="1" dirty="0">
                <a:solidFill>
                  <a:schemeClr val="tx2"/>
                </a:solidFill>
              </a:rPr>
              <a:t>EN 1366-3</a:t>
            </a:r>
          </a:p>
          <a:p>
            <a:pPr marL="0" indent="0"/>
            <a:r>
              <a:rPr lang="cs-CZ" sz="1600" dirty="0"/>
              <a:t>Testování těsnění provozních instalací (potrubí, kabely)</a:t>
            </a:r>
          </a:p>
          <a:p>
            <a:r>
              <a:rPr lang="cs-CZ" sz="1600" dirty="0"/>
              <a:t>Prostupy VZT jsou z normy vyloučeny</a:t>
            </a:r>
          </a:p>
          <a:p>
            <a:pPr marL="0" indent="3175">
              <a:tabLst>
                <a:tab pos="363538" algn="l"/>
              </a:tabLst>
            </a:pPr>
            <a:r>
              <a:rPr lang="cs-CZ" sz="1600" b="1" dirty="0"/>
              <a:t>Způsob těsnění předepisuje výrobce požárních ucpávek</a:t>
            </a:r>
            <a:endParaRPr lang="en-US" sz="1600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037FCD1-8714-3503-368C-6E5E7B5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45467A0-E8B6-8F50-21C9-9D8A5591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Prostupy provozních instalací a VZT v kontextu zkoušení požární odolnosti a provádění v praxi</a:t>
            </a:r>
            <a:endParaRPr lang="en-US" dirty="0"/>
          </a:p>
        </p:txBody>
      </p:sp>
      <p:sp>
        <p:nvSpPr>
          <p:cNvPr id="22" name="Zástupný obsah 1">
            <a:extLst>
              <a:ext uri="{FF2B5EF4-FFF2-40B4-BE49-F238E27FC236}">
                <a16:creationId xmlns:a16="http://schemas.microsoft.com/office/drawing/2014/main" id="{FBB7FFA1-EF2A-7B82-98BB-286AC18D32CB}"/>
              </a:ext>
            </a:extLst>
          </p:cNvPr>
          <p:cNvSpPr txBox="1">
            <a:spLocks/>
          </p:cNvSpPr>
          <p:nvPr/>
        </p:nvSpPr>
        <p:spPr bwMode="gray">
          <a:xfrm>
            <a:off x="4295775" y="3880189"/>
            <a:ext cx="3600451" cy="2150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1219170" rtl="0" eaLnBrk="1" latinLnBrk="0" hangingPunct="1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3600" indent="-266400" algn="l" defTabSz="1219170" rtl="0" eaLnBrk="1" latinLnBrk="0" hangingPunct="1">
              <a:lnSpc>
                <a:spcPct val="107000"/>
              </a:lnSpc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–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664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400" indent="-2667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667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b="1" dirty="0">
                <a:solidFill>
                  <a:schemeClr val="tx2"/>
                </a:solidFill>
              </a:rPr>
              <a:t>EN 1366-2</a:t>
            </a:r>
          </a:p>
          <a:p>
            <a:pPr marL="0" indent="0">
              <a:buNone/>
            </a:pPr>
            <a:r>
              <a:rPr lang="cs-CZ" sz="1600" dirty="0"/>
              <a:t>Testování VZT potrubí osazené požární klapkou umístěnou v požárně dělící konstrukci i předsazenou požární klapkou</a:t>
            </a:r>
          </a:p>
          <a:p>
            <a:pPr marL="0" indent="0">
              <a:buNone/>
            </a:pPr>
            <a:r>
              <a:rPr lang="cs-CZ" sz="1600" b="1" dirty="0"/>
              <a:t>Způsob těsnění předepisuje výrobce požární klapky</a:t>
            </a:r>
            <a:endParaRPr lang="en-US" sz="1600" b="1" dirty="0"/>
          </a:p>
        </p:txBody>
      </p:sp>
      <p:sp>
        <p:nvSpPr>
          <p:cNvPr id="23" name="Zástupný obsah 1">
            <a:extLst>
              <a:ext uri="{FF2B5EF4-FFF2-40B4-BE49-F238E27FC236}">
                <a16:creationId xmlns:a16="http://schemas.microsoft.com/office/drawing/2014/main" id="{A6B26F6E-0647-36FE-0181-D12A850C50F4}"/>
              </a:ext>
            </a:extLst>
          </p:cNvPr>
          <p:cNvSpPr txBox="1">
            <a:spLocks/>
          </p:cNvSpPr>
          <p:nvPr/>
        </p:nvSpPr>
        <p:spPr bwMode="gray">
          <a:xfrm>
            <a:off x="8183563" y="3880189"/>
            <a:ext cx="3600451" cy="21724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1219170" rtl="0" eaLnBrk="1" latinLnBrk="0" hangingPunct="1">
              <a:lnSpc>
                <a:spcPct val="107000"/>
              </a:lnSpc>
              <a:spcBef>
                <a:spcPts val="1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3600" indent="-266400" algn="l" defTabSz="1219170" rtl="0" eaLnBrk="1" latinLnBrk="0" hangingPunct="1">
              <a:lnSpc>
                <a:spcPct val="107000"/>
              </a:lnSpc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–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664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400" indent="-2667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66700" algn="l" defTabSz="1219170" rtl="0" eaLnBrk="1" latinLnBrk="0" hangingPunct="1">
              <a:spcBef>
                <a:spcPts val="6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266400" algn="l" defTabSz="1219170" rtl="0" eaLnBrk="1" latinLnBrk="0" hangingPunct="1">
              <a:spcBef>
                <a:spcPct val="20000"/>
              </a:spcBef>
              <a:buClr>
                <a:srgbClr val="A19DA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b="1" dirty="0">
                <a:solidFill>
                  <a:schemeClr val="tx2"/>
                </a:solidFill>
              </a:rPr>
              <a:t>EN 1366-1</a:t>
            </a:r>
          </a:p>
          <a:p>
            <a:pPr marL="0" indent="0">
              <a:buNone/>
            </a:pPr>
            <a:r>
              <a:rPr lang="cs-CZ" sz="1600" dirty="0"/>
              <a:t>Testování požárně chráněných VZT</a:t>
            </a:r>
          </a:p>
          <a:p>
            <a:pPr marL="0" indent="0">
              <a:buNone/>
            </a:pPr>
            <a:r>
              <a:rPr lang="cs-CZ" sz="1600" dirty="0"/>
              <a:t>Dělení na potrubí na typu A </a:t>
            </a:r>
            <a:r>
              <a:rPr lang="cs-CZ" sz="1600" dirty="0" err="1"/>
              <a:t>a</a:t>
            </a:r>
            <a:r>
              <a:rPr lang="cs-CZ" sz="1600" dirty="0"/>
              <a:t> typu B</a:t>
            </a:r>
          </a:p>
          <a:p>
            <a:pPr marL="0" indent="0">
              <a:buNone/>
            </a:pPr>
            <a:r>
              <a:rPr lang="cs-CZ" sz="1600" b="1" dirty="0"/>
              <a:t>Způsob těsnění udává výrobce požární izolace jako ucelený systém</a:t>
            </a:r>
            <a:endParaRPr lang="en-US" sz="1600" b="1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FD6EC36A-CE1B-1BF4-88A7-02F8C4C9A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803" y="1731346"/>
            <a:ext cx="2460393" cy="215073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869B5A0-EBD7-A9A1-BA94-A373B1542E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795" y="1736320"/>
            <a:ext cx="2747797" cy="2060848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BA7BA9CC-E5D8-5077-8FE9-570A096A81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0"/>
          <a:stretch/>
        </p:blipFill>
        <p:spPr>
          <a:xfrm>
            <a:off x="742782" y="1734127"/>
            <a:ext cx="2930859" cy="206582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2155B2-6A3D-F673-B12D-0CC13D97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2821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CD2EEA7-456D-30C5-A2BC-2C8B0AB451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14220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9" imgH="499" progId="TCLayout.ActiveDocument.1">
                  <p:embed/>
                </p:oleObj>
              </mc:Choice>
              <mc:Fallback>
                <p:oleObj name="think-cell Slide" r:id="rId3" imgW="499" imgH="499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CD2EEA7-456D-30C5-A2BC-2C8B0AB45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012A48A-2AAC-F196-750B-8711B539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BB8AC64-1162-1719-ED8E-00B11D0B2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cs-CZ" dirty="0"/>
              <a:t>Děkuji za pozornost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E2439C-9C2F-C3C5-2930-E7C103CB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Červený Kohout 2026 | 25.3.2026</a:t>
            </a:r>
            <a:endParaRPr lang="en-US" noProof="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9C8B3B-726B-9794-30CA-3981402A9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75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16" imgH="216" progId="TCLayout.ActiveDocument.1">
                  <p:embed/>
                </p:oleObj>
              </mc:Choice>
              <mc:Fallback>
                <p:oleObj name="think-cell Slide" r:id="rId8" imgW="216" imgH="2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300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fld id="{6721F0B0-2B89-43AA-9E75-71357E4C7C79}" type="datetime'Agenda'">
              <a:rPr lang="de-CH" altLang="en-US" noProof="0" smtClean="0"/>
              <a:pPr/>
              <a:t>Agenda</a:t>
            </a:fld>
            <a:endParaRPr lang="de-CH" noProof="0" dirty="0"/>
          </a:p>
        </p:txBody>
      </p:sp>
      <p:sp>
        <p:nvSpPr>
          <p:cNvPr id="19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6FA3019E-B609-4575-B5EE-A39DD88C7D1D}"/>
              </a:ext>
            </a:extLst>
          </p:cNvPr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gray">
          <a:xfrm>
            <a:off x="481516" y="2157375"/>
            <a:ext cx="6925697" cy="458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vert="horz" lIns="92075" tIns="92075" rIns="0" bIns="92075" numCol="1" spcCol="0" rtlCol="0" anchor="ctr" anchorCtr="0">
            <a:noAutofit/>
          </a:bodyPr>
          <a:lstStyle>
            <a:lvl1pPr marL="0" indent="0" algn="l" defTabSz="913526" rtl="0" eaLnBrk="1" fontAlgn="base" hangingPunct="1">
              <a:lnSpc>
                <a:spcPct val="107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defRPr lang="en-US" sz="1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•"/>
              <a:defRPr lang="en-US" sz="1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lang="en-US" sz="1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59976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None/>
              <a:defRPr lang="en-US" sz="18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cs-CZ" dirty="0"/>
              <a:t>Současná legislativa těsnění VZT instalací?</a:t>
            </a:r>
          </a:p>
        </p:txBody>
      </p:sp>
      <p:sp>
        <p:nvSpPr>
          <p:cNvPr id="25" name="Rectangle 24">
            <a:hlinkClick r:id="" action="ppaction://noaction"/>
            <a:extLst>
              <a:ext uri="{FF2B5EF4-FFF2-40B4-BE49-F238E27FC236}">
                <a16:creationId xmlns:a16="http://schemas.microsoft.com/office/drawing/2014/main" id="{033EAE3C-3C4D-47B3-B7B8-F9FB15255297}"/>
              </a:ext>
            </a:extLst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481516" y="1672031"/>
            <a:ext cx="6925697" cy="458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vert="horz" lIns="92075" tIns="92075" rIns="0" bIns="92075" numCol="1" spcCol="0" rtlCol="0" anchor="ctr" anchorCtr="0">
            <a:noAutofit/>
          </a:bodyPr>
          <a:lstStyle>
            <a:lvl1pPr marL="0" indent="0" algn="l" defTabSz="913526" rtl="0" eaLnBrk="1" fontAlgn="base" hangingPunct="1">
              <a:lnSpc>
                <a:spcPct val="107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defRPr lang="en-US" sz="1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•"/>
              <a:defRPr lang="en-US" sz="1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lang="en-US" sz="1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59976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None/>
              <a:defRPr lang="en-US" sz="18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cs-CZ" dirty="0"/>
              <a:t>Jak vypadá realita prostupů VZT potrubí?</a:t>
            </a:r>
          </a:p>
        </p:txBody>
      </p:sp>
      <p:sp>
        <p:nvSpPr>
          <p:cNvPr id="15" name="Rectangle 22">
            <a:hlinkClick r:id="" action="ppaction://noaction"/>
            <a:extLst>
              <a:ext uri="{FF2B5EF4-FFF2-40B4-BE49-F238E27FC236}">
                <a16:creationId xmlns:a16="http://schemas.microsoft.com/office/drawing/2014/main" id="{6E60CDBF-F403-458A-A30A-CCC19B67E4C1}"/>
              </a:ext>
            </a:extLst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481516" y="2642719"/>
            <a:ext cx="6916110" cy="458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vert="horz" lIns="92075" tIns="92075" rIns="0" bIns="92075" numCol="1" spcCol="0" rtlCol="0" anchor="ctr" anchorCtr="0">
            <a:noAutofit/>
          </a:bodyPr>
          <a:lstStyle>
            <a:lvl1pPr marL="0" indent="0" algn="l" defTabSz="913526" rtl="0" eaLnBrk="1" fontAlgn="base" hangingPunct="1">
              <a:lnSpc>
                <a:spcPct val="107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defRPr lang="en-US" sz="1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•"/>
              <a:defRPr lang="en-US" sz="1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lang="en-US" sz="1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59976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None/>
              <a:defRPr lang="en-US" sz="18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cs-CZ" dirty="0"/>
              <a:t>Jak by to správně mělo vypadat?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13ACAC-6CDC-7A45-A604-F01FD70C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Červený Kohout 2026 | 25.3.2026</a:t>
            </a:r>
            <a:endParaRPr lang="en-US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CA3D87-AC39-4CE7-1A29-5A23FB06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10" name="Textfeld 14">
            <a:extLst>
              <a:ext uri="{FF2B5EF4-FFF2-40B4-BE49-F238E27FC236}">
                <a16:creationId xmlns:a16="http://schemas.microsoft.com/office/drawing/2014/main" id="{9EB1F508-9C6F-DBEE-2181-2ADA6DF1F26C}"/>
              </a:ext>
            </a:extLst>
          </p:cNvPr>
          <p:cNvSpPr txBox="1"/>
          <p:nvPr/>
        </p:nvSpPr>
        <p:spPr>
          <a:xfrm>
            <a:off x="7770981" y="1672031"/>
            <a:ext cx="4013032" cy="28855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de-DE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Jméno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Ing. Aleš Havel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Práce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Hilti </a:t>
            </a:r>
            <a:r>
              <a:rPr lang="cs-CZ" sz="1200" dirty="0" err="1"/>
              <a:t>Fire</a:t>
            </a:r>
            <a:r>
              <a:rPr lang="cs-CZ" sz="1200" dirty="0"/>
              <a:t> </a:t>
            </a:r>
            <a:r>
              <a:rPr lang="cs-CZ" sz="1200" dirty="0" err="1"/>
              <a:t>Protection</a:t>
            </a:r>
            <a:r>
              <a:rPr lang="cs-CZ" sz="1200" dirty="0"/>
              <a:t> Sales Manager</a:t>
            </a:r>
          </a:p>
          <a:p>
            <a:pPr>
              <a:lnSpc>
                <a:spcPct val="107000"/>
              </a:lnSpc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Projektant PBŘ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Praxe v PO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9 let</a:t>
            </a:r>
          </a:p>
          <a:p>
            <a:pPr>
              <a:lnSpc>
                <a:spcPct val="107000"/>
              </a:lnSpc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</a:pPr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Studium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FSv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 ČVUT v Praze, obor požární bezpečnost staveb</a:t>
            </a:r>
          </a:p>
          <a:p>
            <a:pPr>
              <a:lnSpc>
                <a:spcPct val="107000"/>
              </a:lnSpc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DC50B6D-F9E9-3F42-D410-730172C436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8896" y="1812773"/>
            <a:ext cx="1170552" cy="1544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188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BFA545F-0381-3639-4A5F-E4C28A5315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712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9" imgH="499" progId="TCLayout.ActiveDocument.1">
                  <p:embed/>
                </p:oleObj>
              </mc:Choice>
              <mc:Fallback>
                <p:oleObj name="think-cell Slide" r:id="rId3" imgW="499" imgH="499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BFA545F-0381-3639-4A5F-E4C28A5315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B12DF2-E9AB-740C-D301-2991260F1C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163628-B7C2-3ECD-2C0C-1BAD12F644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0811BB-14D5-2612-E154-8E95BF9C08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cs-CZ" dirty="0"/>
              <a:t>Jak vypadá realita?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A57E565-3C66-7373-500A-1282E4467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94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F6451AE-4DAB-1863-3E8D-6FA2C51E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0B2F264-6EE4-E25A-DD4A-88BCFDBC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pic>
        <p:nvPicPr>
          <p:cNvPr id="11" name="Zástupný symbol obrázku 10" descr="Obsah obrázku instalatérské práce, flétna/dudy, Vodovodní instalace, zeď&#10;&#10;Obsah generovaný pomocí AI může být nesprávný.">
            <a:extLst>
              <a:ext uri="{FF2B5EF4-FFF2-40B4-BE49-F238E27FC236}">
                <a16:creationId xmlns:a16="http://schemas.microsoft.com/office/drawing/2014/main" id="{3F2D7969-5B05-8FA2-9E00-4F677ED99CD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0" r="29970"/>
          <a:stretch>
            <a:fillRect/>
          </a:stretch>
        </p:blipFill>
        <p:spPr/>
      </p:pic>
      <p:pic>
        <p:nvPicPr>
          <p:cNvPr id="9" name="Zástupný symbol obrázku 8" descr="Obsah obrázku flétna/dudy, Potrubní doprava, Ocelová trubka, území&#10;&#10;Obsah generovaný pomocí AI může být nesprávný.">
            <a:extLst>
              <a:ext uri="{FF2B5EF4-FFF2-40B4-BE49-F238E27FC236}">
                <a16:creationId xmlns:a16="http://schemas.microsoft.com/office/drawing/2014/main" id="{8AEAD1D8-85C6-6CDB-5B9E-8C8F6A20DC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0" r="29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712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151A0F3-A58E-9651-91E6-BB463492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167F30-548C-35BD-C8CB-4A2C3BE8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pic>
        <p:nvPicPr>
          <p:cNvPr id="9" name="Zástupný symbol obrázku 8" descr="Obsah obrázku flétna/dudy, válec, plyn, ocel&#10;&#10;Obsah generovaný pomocí AI může být nesprávný.">
            <a:extLst>
              <a:ext uri="{FF2B5EF4-FFF2-40B4-BE49-F238E27FC236}">
                <a16:creationId xmlns:a16="http://schemas.microsoft.com/office/drawing/2014/main" id="{2AB8AA6C-4CF2-6BE7-59DD-B522CCD2FC5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pic>
        <p:nvPicPr>
          <p:cNvPr id="7" name="Zástupný symbol obrázku 6" descr="Obsah obrázku flétna/dudy, ocel, žehlička, Potrubní doprava&#10;&#10;Obsah generovaný pomocí AI může být nesprávný.">
            <a:extLst>
              <a:ext uri="{FF2B5EF4-FFF2-40B4-BE49-F238E27FC236}">
                <a16:creationId xmlns:a16="http://schemas.microsoft.com/office/drawing/2014/main" id="{8956ACBF-611C-0C44-B40F-E5B894BE188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03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F9CF2D7-BF1D-F97C-CF96-387187E2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81B630D-B7E3-C4F3-A51D-ADC38D652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pic>
        <p:nvPicPr>
          <p:cNvPr id="9" name="Zástupný symbol obrázku 8" descr="Obsah obrázku flétna/dudy, ocel, válec, Potrubní doprava&#10;&#10;Obsah generovaný pomocí AI může být nesprávný.">
            <a:extLst>
              <a:ext uri="{FF2B5EF4-FFF2-40B4-BE49-F238E27FC236}">
                <a16:creationId xmlns:a16="http://schemas.microsoft.com/office/drawing/2014/main" id="{A07A1243-4450-CF6C-C3C6-71AF58584EB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pic>
        <p:nvPicPr>
          <p:cNvPr id="7" name="Zástupný symbol obrázku 6" descr="Obsah obrázku zeď, Kompozitní materiál, interiér, budova&#10;&#10;Obsah generovaný pomocí AI může být nesprávný.">
            <a:extLst>
              <a:ext uri="{FF2B5EF4-FFF2-40B4-BE49-F238E27FC236}">
                <a16:creationId xmlns:a16="http://schemas.microsoft.com/office/drawing/2014/main" id="{102E7087-3B0F-304E-007B-B916330B885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88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BDC47-A668-E99C-746C-6B888C853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89F839-0DC5-5D2D-13CF-779A4B09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F8FB9CF-E818-38C9-9EB1-14868194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pic>
        <p:nvPicPr>
          <p:cNvPr id="9" name="Zástupný symbol obrázku 8" descr="Obsah obrázku flétna/dudy, ocel, válec, Hliník&#10;&#10;Obsah generovaný pomocí AI může být nesprávný.">
            <a:extLst>
              <a:ext uri="{FF2B5EF4-FFF2-40B4-BE49-F238E27FC236}">
                <a16:creationId xmlns:a16="http://schemas.microsoft.com/office/drawing/2014/main" id="{C96658D9-1F7A-40B8-25F8-14ABC12DF4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pic>
        <p:nvPicPr>
          <p:cNvPr id="7" name="Zástupný symbol obrázku 6" descr="Obsah obrázku flétna/dudy, Hliník, Kompozitní materiál, válec&#10;&#10;Obsah generovaný pomocí AI může být nesprávný.">
            <a:extLst>
              <a:ext uri="{FF2B5EF4-FFF2-40B4-BE49-F238E27FC236}">
                <a16:creationId xmlns:a16="http://schemas.microsoft.com/office/drawing/2014/main" id="{9F812E22-B419-E116-B005-0BEF2E3E336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27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9CD92-0202-2F13-E655-C9FD9B007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78FB249-44F0-DEF2-5DFB-4996FAF5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2C56DDE-AA61-3062-41D3-5452E6CC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pic>
        <p:nvPicPr>
          <p:cNvPr id="9" name="Zástupný symbol obrázku 8" descr="Obsah obrázku Kompozitní materiál, zeď, interiér, přestavba&#10;&#10;Obsah generovaný pomocí AI může být nesprávný.">
            <a:extLst>
              <a:ext uri="{FF2B5EF4-FFF2-40B4-BE49-F238E27FC236}">
                <a16:creationId xmlns:a16="http://schemas.microsoft.com/office/drawing/2014/main" id="{053E8498-17A5-2C6B-D90C-26240F8386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7" name="Zástupný symbol obrázku 6" descr="Obsah obrázku flétna/dudy, boty, ocel, válec&#10;&#10;Obsah generovaný pomocí AI může být nesprávný.">
            <a:extLst>
              <a:ext uri="{FF2B5EF4-FFF2-40B4-BE49-F238E27FC236}">
                <a16:creationId xmlns:a16="http://schemas.microsoft.com/office/drawing/2014/main" id="{B4C50D40-4E5E-D1A4-B54F-2E58FF0749F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457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EC4E41A-57A7-8926-EF76-D123C21344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8200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9" imgH="499" progId="TCLayout.ActiveDocument.1">
                  <p:embed/>
                </p:oleObj>
              </mc:Choice>
              <mc:Fallback>
                <p:oleObj name="think-cell Slide" r:id="rId3" imgW="499" imgH="499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C4E41A-57A7-8926-EF76-D123C21344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BDB489-66E5-D7BD-A0B0-4989AE5CB8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Červený Kohout 2026 | 25.3.2026</a:t>
            </a:r>
            <a:endParaRPr lang="en-US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D6A651-301F-3CC6-BD55-E8B28F9A60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6575CC-513E-A474-CD6D-8982DEA534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cs-CZ" dirty="0"/>
              <a:t>A co na to říká současná legislativa?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CECE07D-3C15-DB29-1159-68A9BA93E0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1272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HILTI MASTER 16:9" val="FWMHnNQN"/>
  <p:tag name="ARTICULATE_SLIDE_THUMBNAIL_REFRESH" val="1"/>
  <p:tag name="ARTICULATE_SLIDE_COUNT" val="282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_7j_9AQR2TWItzcqQzH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rknA0TQ5WHb9K8n6w8d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rknA0TQ5WHb9K8n6w8d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rknA0TQ5WHb9K8n6w8d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HILTI Master 16:9">
  <a:themeElements>
    <a:clrScheme name="Hilti">
      <a:dk1>
        <a:sysClr val="windowText" lastClr="000000"/>
      </a:dk1>
      <a:lt1>
        <a:sysClr val="window" lastClr="FFFFFF"/>
      </a:lt1>
      <a:dk2>
        <a:srgbClr val="D2051E"/>
      </a:dk2>
      <a:lt2>
        <a:srgbClr val="EFEBE5"/>
      </a:lt2>
      <a:accent1>
        <a:srgbClr val="887F6E"/>
      </a:accent1>
      <a:accent2>
        <a:srgbClr val="D7CEBD"/>
      </a:accent2>
      <a:accent3>
        <a:srgbClr val="524F53"/>
      </a:accent3>
      <a:accent4>
        <a:srgbClr val="A19DA2"/>
      </a:accent4>
      <a:accent5>
        <a:srgbClr val="B9AA8C"/>
      </a:accent5>
      <a:accent6>
        <a:srgbClr val="E6E0D5"/>
      </a:accent6>
      <a:hlink>
        <a:srgbClr val="000000"/>
      </a:hlink>
      <a:folHlink>
        <a:srgbClr val="D2051E"/>
      </a:folHlink>
    </a:clrScheme>
    <a:fontScheme name="Hil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2"/>
        </a:solidFill>
        <a:ln w="6350">
          <a:solidFill>
            <a:schemeClr val="bg2"/>
          </a:solidFill>
        </a:ln>
      </a:spPr>
      <a:bodyPr rtlCol="0" anchor="ctr"/>
      <a:lstStyle>
        <a:defPPr algn="ctr">
          <a:lnSpc>
            <a:spcPct val="110000"/>
          </a:lnSpc>
          <a:spcBef>
            <a:spcPts val="400"/>
          </a:spcBef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400"/>
          </a:spcBef>
          <a:buClr>
            <a:srgbClr val="A19DA2"/>
          </a:buClr>
          <a:buFont typeface="Arial" panose="020B0604020202020204" pitchFamily="34" charset="0"/>
          <a:buChar char="•"/>
          <a:defRPr sz="1400" dirty="0" err="1" smtClean="0"/>
        </a:defPPr>
      </a:lstStyle>
    </a:txDef>
  </a:objectDefaults>
  <a:extraClrSchemeLst/>
  <a:custClrLst>
    <a:custClr name="Warm Concrete D3">
      <a:srgbClr val="756547"/>
    </a:custClr>
    <a:custClr name="Steel D1">
      <a:srgbClr val="343235"/>
    </a:custClr>
    <a:custClr name="Heavy Concrete D2">
      <a:srgbClr val="514631"/>
    </a:custClr>
    <a:custClr name="Sand D1">
      <a:srgbClr val="8F6413"/>
    </a:custClr>
    <a:custClr name="Wood D1">
      <a:srgbClr val="5E2E10"/>
    </a:custClr>
    <a:custClr name="Scaffold  D1">
      <a:srgbClr val="0B3B00"/>
    </a:custClr>
    <a:custClr name="Gravel  D1">
      <a:srgbClr val="2C3C5A"/>
    </a:custClr>
    <a:custClr name="Brick  D1">
      <a:srgbClr val="933225"/>
    </a:custClr>
    <a:custClr name="#">
      <a:srgbClr val="FFFFFF"/>
    </a:custClr>
    <a:custClr name="Signalling Red">
      <a:srgbClr val="FF0000"/>
    </a:custClr>
    <a:custClr name="Warm Concrete D2">
      <a:srgbClr val="9A855D"/>
    </a:custClr>
    <a:custClr name="Steel">
      <a:srgbClr val="524F53"/>
    </a:custClr>
    <a:custClr name="Heavy Concrete D1">
      <a:srgbClr val="676154"/>
    </a:custClr>
    <a:custClr name="Sand">
      <a:srgbClr val="C3881A"/>
    </a:custClr>
    <a:custClr name="Wood">
      <a:srgbClr val="7C4C2E"/>
    </a:custClr>
    <a:custClr name="Scaffold">
      <a:srgbClr val="00804A"/>
    </a:custClr>
    <a:custClr name="Gravel">
      <a:srgbClr val="4D6389"/>
    </a:custClr>
    <a:custClr name="Brick">
      <a:srgbClr val="C45E33"/>
    </a:custClr>
    <a:custClr name="#">
      <a:srgbClr val="FFFFFF"/>
    </a:custClr>
    <a:custClr name="Signalling Yellow">
      <a:srgbClr val="FFAF00"/>
    </a:custClr>
    <a:custClr name="Warm Concrete D1">
      <a:srgbClr val="B9AA8C"/>
    </a:custClr>
    <a:custClr name="Steel L1">
      <a:srgbClr val="7A757B"/>
    </a:custClr>
    <a:custClr name="Heavy Concrete">
      <a:srgbClr val="887F6E"/>
    </a:custClr>
    <a:custClr name="Sand L1">
      <a:srgbClr val="E6AE45"/>
    </a:custClr>
    <a:custClr name="Wood L1">
      <a:srgbClr val="B8886A"/>
    </a:custClr>
    <a:custClr name="Scaffold L1">
      <a:srgbClr val="00B67B"/>
    </a:custClr>
    <a:custClr name="Gravel L1">
      <a:srgbClr val="6E88A7"/>
    </a:custClr>
    <a:custClr name="Brick L1">
      <a:srgbClr val="F17B52"/>
    </a:custClr>
    <a:custClr name="#">
      <a:srgbClr val="FFFFFF"/>
    </a:custClr>
    <a:custClr name="Signalling Green">
      <a:srgbClr val="19AF37"/>
    </a:custClr>
    <a:custClr name="Warm Concrete">
      <a:srgbClr val="D7CEBD"/>
    </a:custClr>
    <a:custClr name="Steel L2">
      <a:srgbClr val="A19DA2"/>
    </a:custClr>
    <a:custClr name="Heavy Concrete L1">
      <a:srgbClr val="B7B3AA"/>
    </a:custClr>
    <a:custClr name="Sand L2">
      <a:srgbClr val="EDC579"/>
    </a:custClr>
    <a:custClr name="Wood L2">
      <a:srgbClr val="D6A688"/>
    </a:custClr>
    <a:custClr name="Scaffold L2">
      <a:srgbClr val="83D4A5"/>
    </a:custClr>
    <a:custClr name="Gravel L2">
      <a:srgbClr val="8A9FC4"/>
    </a:custClr>
    <a:custClr name="Brick L2">
      <a:srgbClr val="FFAE8F"/>
    </a:custClr>
    <a:custClr name="#">
      <a:srgbClr val="FFFFFF"/>
    </a:custClr>
    <a:custClr name="#">
      <a:srgbClr val="FFFFFF"/>
    </a:custClr>
    <a:custClr name="Warm Concrete L1">
      <a:srgbClr val="E6E0D5"/>
    </a:custClr>
    <a:custClr name="Steel L3">
      <a:srgbClr val="C7C5C8"/>
    </a:custClr>
    <a:custClr name="Heavy Concrete L2">
      <a:srgbClr val="DBD8D3"/>
    </a:custClr>
    <a:custClr name="Sand L3">
      <a:srgbClr val="F4DBAD"/>
    </a:custClr>
    <a:custClr name="Wood L3">
      <a:srgbClr val="E0C1AE"/>
    </a:custClr>
    <a:custClr name="Scaffold L3">
      <a:srgbClr val="ACD8BF"/>
    </a:custClr>
    <a:custClr name="Gravel L3">
      <a:srgbClr val="C6D5E9"/>
    </a:custClr>
    <a:custClr name="Brick L3">
      <a:srgbClr val="FFCFB6"/>
    </a:custClr>
    <a:custClr name="#">
      <a:srgbClr val="FFFFFF"/>
    </a:custClr>
    <a:custClr name="Burgundy">
      <a:srgbClr val="671C3E"/>
    </a:custClr>
  </a:custClrLst>
  <a:extLst>
    <a:ext uri="{05A4C25C-085E-4340-85A3-A5531E510DB2}">
      <thm15:themeFamily xmlns:thm15="http://schemas.microsoft.com/office/thememl/2012/main" name="Presentation1" id="{86106777-17FA-443A-B8B6-2C5D12FDA1A2}" vid="{E40734C5-DD6C-4F2C-BE9C-BADC1D39F8B2}"/>
    </a:ext>
  </a:extLst>
</a:theme>
</file>

<file path=ppt/theme/theme2.xml><?xml version="1.0" encoding="utf-8"?>
<a:theme xmlns:a="http://schemas.openxmlformats.org/drawingml/2006/main" name="Larissa">
  <a:themeElements>
    <a:clrScheme name="Hilti">
      <a:dk1>
        <a:sysClr val="windowText" lastClr="000000"/>
      </a:dk1>
      <a:lt1>
        <a:sysClr val="window" lastClr="FFFFFF"/>
      </a:lt1>
      <a:dk2>
        <a:srgbClr val="D2051E"/>
      </a:dk2>
      <a:lt2>
        <a:srgbClr val="EFEBE5"/>
      </a:lt2>
      <a:accent1>
        <a:srgbClr val="887F6E"/>
      </a:accent1>
      <a:accent2>
        <a:srgbClr val="D7CEBD"/>
      </a:accent2>
      <a:accent3>
        <a:srgbClr val="524F53"/>
      </a:accent3>
      <a:accent4>
        <a:srgbClr val="A19DA2"/>
      </a:accent4>
      <a:accent5>
        <a:srgbClr val="B9AA8C"/>
      </a:accent5>
      <a:accent6>
        <a:srgbClr val="E6E0D5"/>
      </a:accent6>
      <a:hlink>
        <a:srgbClr val="000000"/>
      </a:hlink>
      <a:folHlink>
        <a:srgbClr val="D2051E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Hilti">
      <a:dk1>
        <a:sysClr val="windowText" lastClr="000000"/>
      </a:dk1>
      <a:lt1>
        <a:sysClr val="window" lastClr="FFFFFF"/>
      </a:lt1>
      <a:dk2>
        <a:srgbClr val="D2051E"/>
      </a:dk2>
      <a:lt2>
        <a:srgbClr val="EFEBE5"/>
      </a:lt2>
      <a:accent1>
        <a:srgbClr val="887F6E"/>
      </a:accent1>
      <a:accent2>
        <a:srgbClr val="D7CEBD"/>
      </a:accent2>
      <a:accent3>
        <a:srgbClr val="524F53"/>
      </a:accent3>
      <a:accent4>
        <a:srgbClr val="A19DA2"/>
      </a:accent4>
      <a:accent5>
        <a:srgbClr val="B9AA8C"/>
      </a:accent5>
      <a:accent6>
        <a:srgbClr val="E6E0D5"/>
      </a:accent6>
      <a:hlink>
        <a:srgbClr val="000000"/>
      </a:hlink>
      <a:folHlink>
        <a:srgbClr val="D2051E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ED5B9FBB5EDC4085741FF4CDF613A9" ma:contentTypeVersion="4" ma:contentTypeDescription="Ein neues Dokument erstellen." ma:contentTypeScope="" ma:versionID="b778a9f786259390707a852b878eb888">
  <xsd:schema xmlns:xsd="http://www.w3.org/2001/XMLSchema" xmlns:xs="http://www.w3.org/2001/XMLSchema" xmlns:p="http://schemas.microsoft.com/office/2006/metadata/properties" xmlns:ns2="f5ff951a-9c48-4630-aa12-3b4f11cbc834" targetNamespace="http://schemas.microsoft.com/office/2006/metadata/properties" ma:root="true" ma:fieldsID="832b95ab30d63421075f6f6188732d5f" ns2:_="">
    <xsd:import namespace="f5ff951a-9c48-4630-aa12-3b4f11cbc8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f951a-9c48-4630-aa12-3b4f11cbc8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680AA3-281D-4EDA-89C6-FF1674A3FA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ff951a-9c48-4630-aa12-3b4f11cbc8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99C40A-8239-4BDD-8582-E8AE84A578A2}">
  <ds:schemaRefs>
    <ds:schemaRef ds:uri="d1da8d60-39fa-4aec-bd58-874057241265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95148828-70f1-4198-88d6-d3c4d23a4785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481C50D-9FCF-4A99-A871-2809BD9F89A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039b656-fc02-4e54-88ba-82626f29b5a1}" enabled="0" method="" siteId="{f039b656-fc02-4e54-88ba-82626f29b5a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4214</TotalTime>
  <Words>769</Words>
  <Application>Microsoft Office PowerPoint</Application>
  <PresentationFormat>Širokoúhlá obrazovka</PresentationFormat>
  <Paragraphs>137</Paragraphs>
  <Slides>18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Wingdings</vt:lpstr>
      <vt:lpstr>HILTI Master 16:9</vt:lpstr>
      <vt:lpstr>think-cell Slide</vt:lpstr>
      <vt:lpstr>Červený kohout 2026</vt:lpstr>
      <vt:lpstr>Agenda</vt:lpstr>
      <vt:lpstr>Jak vypadá realita?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 co na to říká současná legislativa?</vt:lpstr>
      <vt:lpstr>Koncepce požárních ucpávek dle technických norem řady ČSN 73 08xx</vt:lpstr>
      <vt:lpstr>Reflektuje realita na stavbách současnou legislativu?</vt:lpstr>
      <vt:lpstr>Reflektuje realita na stavbách současnou legislativu?</vt:lpstr>
      <vt:lpstr>Reflektuje realita na stavbách současnou legislativu?</vt:lpstr>
      <vt:lpstr>Reflektuje realita na stavbách současnou legislativu?</vt:lpstr>
      <vt:lpstr>Jak by to mělo být správně?</vt:lpstr>
      <vt:lpstr>A teď si to přeneseme do praxe</vt:lpstr>
      <vt:lpstr>Prostupy provozních instalací a VZT v kontextu zkoušení požární odolnosti a provádění v praxi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Havel, Ales</dc:creator>
  <cp:lastModifiedBy>Havel, Ales</cp:lastModifiedBy>
  <cp:revision>2</cp:revision>
  <cp:lastPrinted>2016-11-23T08:25:33Z</cp:lastPrinted>
  <dcterms:created xsi:type="dcterms:W3CDTF">2025-09-08T09:07:27Z</dcterms:created>
  <dcterms:modified xsi:type="dcterms:W3CDTF">2026-03-25T07:38:25Z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5179B872-091F-42C5-B139-2BFD0761602D</vt:lpwstr>
  </property>
  <property fmtid="{D5CDD505-2E9C-101B-9397-08002B2CF9AE}" pid="3" name="ArticulatePath">
    <vt:lpwstr>https://hilti-my.sharepoint.com/personal/tschirk_hilti_com/Documents/Desktop/Hilti_StyleGuide_PowerPoint_Sept2018</vt:lpwstr>
  </property>
  <property fmtid="{D5CDD505-2E9C-101B-9397-08002B2CF9AE}" pid="4" name="ContentTypeId">
    <vt:lpwstr>0x01010045ED5B9FBB5EDC4085741FF4CDF613A9</vt:lpwstr>
  </property>
  <property fmtid="{D5CDD505-2E9C-101B-9397-08002B2CF9AE}" pid="5" name="MediaServiceImageTags">
    <vt:lpwstr/>
  </property>
</Properties>
</file>